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333" r:id="rId2"/>
    <p:sldId id="335" r:id="rId3"/>
    <p:sldId id="379" r:id="rId4"/>
    <p:sldId id="337" r:id="rId5"/>
    <p:sldId id="338" r:id="rId6"/>
    <p:sldId id="380" r:id="rId7"/>
    <p:sldId id="334" r:id="rId8"/>
    <p:sldId id="261" r:id="rId9"/>
    <p:sldId id="352" r:id="rId10"/>
    <p:sldId id="336" r:id="rId11"/>
    <p:sldId id="258" r:id="rId12"/>
    <p:sldId id="374" r:id="rId13"/>
    <p:sldId id="377" r:id="rId14"/>
    <p:sldId id="376" r:id="rId15"/>
    <p:sldId id="378" r:id="rId16"/>
    <p:sldId id="373" r:id="rId17"/>
    <p:sldId id="372" r:id="rId18"/>
    <p:sldId id="263" r:id="rId19"/>
    <p:sldId id="477" r:id="rId20"/>
    <p:sldId id="478" r:id="rId21"/>
    <p:sldId id="476" r:id="rId2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009193"/>
    <a:srgbClr val="76D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450"/>
    <p:restoredTop sz="94631"/>
  </p:normalViewPr>
  <p:slideViewPr>
    <p:cSldViewPr snapToGrid="0" snapToObjects="1">
      <p:cViewPr>
        <p:scale>
          <a:sx n="122" d="100"/>
          <a:sy n="122" d="100"/>
        </p:scale>
        <p:origin x="-2856" y="-3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93E9DB-39EB-B148-B141-7D62908516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E1DC628-56AD-6A44-806E-3761E6CB2A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327D881-E3D3-0442-B561-9D597D60D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27E9ABB-3084-9342-94F4-C0EB4179B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93C7339-EDB6-0143-861A-55AC97BFC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08385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291860-9E03-1E46-B403-F1E3885CF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DC77D25-819B-A04D-AE5E-2A0D948A5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9702003-468E-404F-A8CA-A5D57C4FB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9F6CE41-D092-7B43-AAA7-2BCE814E56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99FC7B6-60FD-AA44-BC91-31B74BF71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599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B71DB9E2-90C4-3648-B98A-20A12B3CB1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03ADDE3-C92F-854E-8849-2CEAD3DF4E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CEF3CBB-7154-DB41-81CB-C78C94ECC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CEA23D-DB5B-CB43-BE40-4C83E5F736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ADEA43D-C542-C345-9C61-72B2CACDB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4434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fr-FR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13147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29801D-2E90-6048-A88A-6F7C13370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1A1EB6E-B0A7-1449-9031-80257C880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65C5105-C55E-D340-9CDD-A760ADC9BC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65525B3-69C8-614F-9DF7-CB5D2F471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47C9F5C-3164-A14E-94E4-0D488BB02C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3112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4CF772-AC09-C946-8587-3A89EDAC99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D1D2424-1B9A-564C-B2F5-1BD5AC60C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C281B80-084F-3748-B8AC-F74DACD8C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B2F527F-DB33-D94C-9082-AC6CB79EFE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66198DD-D9E2-D740-8975-1F6003F2A5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9465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B87823-15D4-8448-9E92-0760494B8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F5D0F1-6966-4B4C-82CA-8170DA5E5F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56FD4965-3F98-384A-80CC-02C11463A3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F4FCAC80-A406-3E47-A1E3-0405F8095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9177DA-A89A-5640-B395-5EBC06EA81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9D2FA96-BF65-F34A-9AFF-3FA2DB180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427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BF14D8-5345-1F42-A161-497139F88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F225CA5-8142-4549-B12E-0BEC6AA389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AA0B769-60CD-C848-BC54-80FD153423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8F26CF95-21E0-8E44-B45E-3F437B28BA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45DB2F4-B8DF-D34F-93BD-3107100F56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36A3C09B-0A5F-D042-B8E3-2DB36ABDB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BA953703-5E49-504E-B445-7780AD71E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45F08669-BD8F-B846-87EE-E33F8C5B1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793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137EE-BA6D-C24F-B23F-803BDD9C4B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393DC06-FA72-F843-A035-AC0B4406E6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A70BF739-7706-A549-B8EF-D8F745700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968A649-265B-134D-925F-6F2302232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72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381F950F-30E9-3B46-B5E3-13AD9C794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48E9305A-BABC-4E46-A1A3-6F64D85F30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E1D9F68-441E-674A-8E75-3975E54D8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083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3F0F583-F517-DE41-A59E-FCD45029F3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A3D890D-05BF-C344-A037-3529B9D672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8679C00-96D0-8E49-8F1B-8A0F26C9C1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EB71D13-E804-254E-BD9C-FA8C084D1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874124C-5FDF-3543-B477-481C2957E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0D317E2-DD0C-F94B-941C-D1A84E8B0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3435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8E0F77-EC84-FB42-88DF-916A6AAB1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1544FD62-604C-6742-8B85-4B54B17BF68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C5EC496-0843-4541-8481-08BADDB394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96BFA86E-421E-3E47-A6A7-4494E285C4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853D98-9346-AF4E-A855-40F46904CC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4C471AE-EE89-BD4A-98C9-039F6200F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259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B3E16F26-B51B-E549-8A8D-43410084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910EC68-C4B5-6C4F-B161-1A38D35F52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fr-FR"/>
              <a:t>Modifier les styles du texte du masque
Deuxième niveau
Troisième niveau
Quatrième niveau
Cinquième niveau</a:t>
            </a:r>
            <a:endParaRPr lang="en-US"/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4B94193-58B9-934A-A60B-C102434689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F4B79-0014-7443-94C0-D1628367B155}" type="datetimeFigureOut">
              <a:rPr lang="en-US" smtClean="0"/>
              <a:t>2/25/20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5C3A932-7F9B-104A-9906-BC3327EB82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22E5058-0A33-AB40-8ADD-BBB7AA95A0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6D2DAF-8DD4-1141-858C-346D2BAADDB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05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18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12" Type="http://schemas.openxmlformats.org/officeDocument/2006/relationships/image" Target="../media/image34.jpeg"/><Relationship Id="rId17" Type="http://schemas.openxmlformats.org/officeDocument/2006/relationships/image" Target="../media/image39.png"/><Relationship Id="rId2" Type="http://schemas.openxmlformats.org/officeDocument/2006/relationships/image" Target="../media/image25.gif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6.xml"/><Relationship Id="rId6" Type="http://schemas.openxmlformats.org/officeDocument/2006/relationships/hyperlink" Target="http://www.fondationdefrance.org/" TargetMode="External"/><Relationship Id="rId11" Type="http://schemas.openxmlformats.org/officeDocument/2006/relationships/image" Target="../media/image33.png"/><Relationship Id="rId5" Type="http://schemas.openxmlformats.org/officeDocument/2006/relationships/image" Target="../media/image28.png"/><Relationship Id="rId15" Type="http://schemas.openxmlformats.org/officeDocument/2006/relationships/image" Target="../media/image37.png"/><Relationship Id="rId10" Type="http://schemas.openxmlformats.org/officeDocument/2006/relationships/image" Target="../media/image32.png"/><Relationship Id="rId19" Type="http://schemas.openxmlformats.org/officeDocument/2006/relationships/image" Target="../media/image41.png"/><Relationship Id="rId4" Type="http://schemas.openxmlformats.org/officeDocument/2006/relationships/image" Target="../media/image27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openxmlformats.org/officeDocument/2006/relationships/image" Target="../media/image10.png"/><Relationship Id="rId2" Type="http://schemas.openxmlformats.org/officeDocument/2006/relationships/hyperlink" Target="https://smart.servier.com/smart_image/mouse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mart.servier.com/smart_image/tube-15/" TargetMode="External"/><Relationship Id="rId11" Type="http://schemas.openxmlformats.org/officeDocument/2006/relationships/image" Target="../media/image14.png"/><Relationship Id="rId5" Type="http://schemas.openxmlformats.org/officeDocument/2006/relationships/image" Target="../media/image9.png"/><Relationship Id="rId10" Type="http://schemas.openxmlformats.org/officeDocument/2006/relationships/image" Target="../media/image13.png"/><Relationship Id="rId4" Type="http://schemas.openxmlformats.org/officeDocument/2006/relationships/hyperlink" Target="https://smart.servier.com/smart_image/femur/" TargetMode="External"/><Relationship Id="rId9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BD305BA-EC96-A341-9DC4-56D17CDF6133}"/>
              </a:ext>
            </a:extLst>
          </p:cNvPr>
          <p:cNvSpPr/>
          <p:nvPr/>
        </p:nvSpPr>
        <p:spPr>
          <a:xfrm>
            <a:off x="0" y="5938827"/>
            <a:ext cx="12204659" cy="942096"/>
          </a:xfrm>
          <a:prstGeom prst="rect">
            <a:avLst/>
          </a:prstGeom>
          <a:gradFill>
            <a:gsLst>
              <a:gs pos="100000">
                <a:schemeClr val="bg1"/>
              </a:gs>
              <a:gs pos="75000">
                <a:srgbClr val="009193"/>
              </a:gs>
              <a:gs pos="0">
                <a:schemeClr val="tx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re 1">
            <a:extLst>
              <a:ext uri="{FF2B5EF4-FFF2-40B4-BE49-F238E27FC236}">
                <a16:creationId xmlns:a16="http://schemas.microsoft.com/office/drawing/2014/main" id="{2C738405-B90D-914D-8500-68C56E1D02D0}"/>
              </a:ext>
            </a:extLst>
          </p:cNvPr>
          <p:cNvSpPr txBox="1">
            <a:spLocks/>
          </p:cNvSpPr>
          <p:nvPr/>
        </p:nvSpPr>
        <p:spPr>
          <a:xfrm>
            <a:off x="0" y="0"/>
            <a:ext cx="12192000" cy="125251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21000">
                <a:srgbClr val="009193"/>
              </a:gs>
              <a:gs pos="100000">
                <a:schemeClr val="tx1"/>
              </a:gs>
            </a:gsLst>
            <a:lin ang="16200000" scaled="1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GB" sz="4000" b="1" dirty="0">
              <a:solidFill>
                <a:schemeClr val="bg1">
                  <a:alpha val="92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0" y="2713053"/>
            <a:ext cx="12204659" cy="1434247"/>
          </a:xfrm>
        </p:spPr>
        <p:txBody>
          <a:bodyPr>
            <a:noAutofit/>
          </a:bodyPr>
          <a:lstStyle/>
          <a:p>
            <a:pPr algn="ctr"/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Analysis of early </a:t>
            </a:r>
            <a:r>
              <a:rPr lang="en-GB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hematopoiesis</a:t>
            </a: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aging with</a:t>
            </a:r>
            <a:b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GB" sz="48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single cell RNA-</a:t>
            </a:r>
            <a:r>
              <a:rPr lang="en-GB" sz="48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seq</a:t>
            </a:r>
            <a:endParaRPr lang="en-GB" sz="48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0052120" y="5934670"/>
            <a:ext cx="213988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Co-</a:t>
            </a:r>
            <a:r>
              <a:rPr lang="fr-FR" dirty="0" err="1">
                <a:solidFill>
                  <a:schemeClr val="bg1">
                    <a:alpha val="70000"/>
                  </a:schemeClr>
                </a:solidFill>
              </a:rPr>
              <a:t>supervisor</a:t>
            </a:r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:</a:t>
            </a:r>
          </a:p>
          <a:p>
            <a:pPr algn="r"/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Estelle DUPREZ</a:t>
            </a:r>
          </a:p>
          <a:p>
            <a:pPr algn="r"/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CRCM-Inserm U1068</a:t>
            </a:r>
          </a:p>
        </p:txBody>
      </p:sp>
      <p:sp>
        <p:nvSpPr>
          <p:cNvPr id="12" name="ZoneTexte 11"/>
          <p:cNvSpPr txBox="1"/>
          <p:nvPr/>
        </p:nvSpPr>
        <p:spPr>
          <a:xfrm>
            <a:off x="0" y="5961687"/>
            <a:ext cx="16373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chemeClr val="bg1">
                    <a:alpha val="70000"/>
                  </a:schemeClr>
                </a:solidFill>
              </a:rPr>
              <a:t>Supervisor</a:t>
            </a:r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:</a:t>
            </a:r>
          </a:p>
          <a:p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Elisabeth REMY</a:t>
            </a:r>
          </a:p>
          <a:p>
            <a:r>
              <a:rPr lang="fr-FR" dirty="0">
                <a:solidFill>
                  <a:schemeClr val="bg1">
                    <a:alpha val="70000"/>
                  </a:schemeClr>
                </a:solidFill>
              </a:rPr>
              <a:t>I2M- UMR7373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299230DD-B0DA-014B-B2BF-91FD656AB0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1" y="55159"/>
            <a:ext cx="1142196" cy="1142196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BC2DFA6A-A719-C846-B089-813701F91FA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9570"/>
          <a:stretch/>
        </p:blipFill>
        <p:spPr>
          <a:xfrm>
            <a:off x="10447017" y="-39238"/>
            <a:ext cx="1744983" cy="970686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FDBCC121-70AC-C345-BDA3-E4DE3B8E7C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489" y="58680"/>
            <a:ext cx="1998606" cy="936056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BEA3DBEF-B3F7-7B4B-A61D-1A353B54E018}"/>
              </a:ext>
            </a:extLst>
          </p:cNvPr>
          <p:cNvSpPr txBox="1"/>
          <p:nvPr/>
        </p:nvSpPr>
        <p:spPr>
          <a:xfrm>
            <a:off x="4366738" y="6334780"/>
            <a:ext cx="2782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alpha val="70000"/>
                  </a:schemeClr>
                </a:solidFill>
              </a:rPr>
              <a:t>Léonard HERAULT</a:t>
            </a:r>
          </a:p>
        </p:txBody>
      </p:sp>
    </p:spTree>
    <p:extLst>
      <p:ext uri="{BB962C8B-B14F-4D97-AF65-F5344CB8AC3E}">
        <p14:creationId xmlns:p14="http://schemas.microsoft.com/office/powerpoint/2010/main" val="2118777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itre 1">
            <a:extLst>
              <a:ext uri="{FF2B5EF4-FFF2-40B4-BE49-F238E27FC236}">
                <a16:creationId xmlns:a16="http://schemas.microsoft.com/office/drawing/2014/main" id="{EF5009E5-AF5B-C447-A995-C1B7F8585B53}"/>
              </a:ext>
            </a:extLst>
          </p:cNvPr>
          <p:cNvSpPr txBox="1">
            <a:spLocks/>
          </p:cNvSpPr>
          <p:nvPr/>
        </p:nvSpPr>
        <p:spPr>
          <a:xfrm>
            <a:off x="-32891" y="3328"/>
            <a:ext cx="5165723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Pseudotime</a:t>
            </a: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ordering</a:t>
            </a:r>
          </a:p>
        </p:txBody>
      </p:sp>
      <p:pic>
        <p:nvPicPr>
          <p:cNvPr id="74" name="Picture 2" descr="Résultat de recherche d'images pour &quot;hematopoietic Reversed Graph Embedding Resolves Complex Single-Cell Trajectories cell JunB&quot;">
            <a:extLst>
              <a:ext uri="{FF2B5EF4-FFF2-40B4-BE49-F238E27FC236}">
                <a16:creationId xmlns:a16="http://schemas.microsoft.com/office/drawing/2014/main" id="{1061643C-4F25-AF47-8C53-9C50A22110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710"/>
          <a:stretch/>
        </p:blipFill>
        <p:spPr bwMode="auto">
          <a:xfrm>
            <a:off x="2214506" y="704134"/>
            <a:ext cx="7403734" cy="56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9268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39C3CC2C-F71E-BE4F-AD35-4BBF00E2E516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5269645" cy="472161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50" name="Graphique 2">
            <a:extLst>
              <a:ext uri="{FF2B5EF4-FFF2-40B4-BE49-F238E27FC236}">
                <a16:creationId xmlns:a16="http://schemas.microsoft.com/office/drawing/2014/main" id="{4A8EFD09-18AE-4F4E-921B-DF0D4641A3DF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237495" y="738680"/>
            <a:ext cx="2919894" cy="29198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823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39C3CC2C-F71E-BE4F-AD35-4BBF00E2E516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5269645" cy="472161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0A02984-43DD-D34D-8E0B-243B8E21084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078" t="51665" r="-229" b="-999"/>
          <a:stretch/>
        </p:blipFill>
        <p:spPr>
          <a:xfrm>
            <a:off x="109728" y="3658574"/>
            <a:ext cx="3480445" cy="3141499"/>
          </a:xfrm>
          <a:prstGeom prst="rect">
            <a:avLst/>
          </a:prstGeom>
        </p:spPr>
      </p:pic>
      <p:pic>
        <p:nvPicPr>
          <p:cNvPr id="50" name="Graphique 2">
            <a:extLst>
              <a:ext uri="{FF2B5EF4-FFF2-40B4-BE49-F238E27FC236}">
                <a16:creationId xmlns:a16="http://schemas.microsoft.com/office/drawing/2014/main" id="{4A8EFD09-18AE-4F4E-921B-DF0D4641A3DF}"/>
              </a:ext>
            </a:extLst>
          </p:cNvPr>
          <p:cNvPicPr/>
          <p:nvPr/>
        </p:nvPicPr>
        <p:blipFill>
          <a:blip r:embed="rId3"/>
          <a:stretch/>
        </p:blipFill>
        <p:spPr>
          <a:xfrm>
            <a:off x="237495" y="738680"/>
            <a:ext cx="2919894" cy="2919894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4874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39C3CC2C-F71E-BE4F-AD35-4BBF00E2E516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5269645" cy="472161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grpSp>
        <p:nvGrpSpPr>
          <p:cNvPr id="42" name="Group 14">
            <a:extLst>
              <a:ext uri="{FF2B5EF4-FFF2-40B4-BE49-F238E27FC236}">
                <a16:creationId xmlns:a16="http://schemas.microsoft.com/office/drawing/2014/main" id="{8AE7A91E-B60C-9D45-AEF9-4163563CAF8B}"/>
              </a:ext>
            </a:extLst>
          </p:cNvPr>
          <p:cNvGrpSpPr/>
          <p:nvPr/>
        </p:nvGrpSpPr>
        <p:grpSpPr>
          <a:xfrm>
            <a:off x="3427775" y="738680"/>
            <a:ext cx="3339597" cy="5290776"/>
            <a:chOff x="465120" y="2792520"/>
            <a:chExt cx="2016720" cy="3195000"/>
          </a:xfrm>
        </p:grpSpPr>
        <p:pic>
          <p:nvPicPr>
            <p:cNvPr id="43" name="Image 198">
              <a:extLst>
                <a:ext uri="{FF2B5EF4-FFF2-40B4-BE49-F238E27FC236}">
                  <a16:creationId xmlns:a16="http://schemas.microsoft.com/office/drawing/2014/main" id="{5C3ADBD2-D440-DA43-99AF-CF1E1CE74B3A}"/>
                </a:ext>
              </a:extLst>
            </p:cNvPr>
            <p:cNvPicPr/>
            <p:nvPr/>
          </p:nvPicPr>
          <p:blipFill>
            <a:blip r:embed="rId2"/>
            <a:stretch/>
          </p:blipFill>
          <p:spPr>
            <a:xfrm>
              <a:off x="465120" y="2792520"/>
              <a:ext cx="1705680" cy="319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stomShape 15">
              <a:extLst>
                <a:ext uri="{FF2B5EF4-FFF2-40B4-BE49-F238E27FC236}">
                  <a16:creationId xmlns:a16="http://schemas.microsoft.com/office/drawing/2014/main" id="{A12EC711-E592-7046-85CE-354622A1E057}"/>
                </a:ext>
              </a:extLst>
            </p:cNvPr>
            <p:cNvSpPr/>
            <p:nvPr/>
          </p:nvSpPr>
          <p:spPr>
            <a:xfrm>
              <a:off x="1613880" y="3245760"/>
              <a:ext cx="34632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T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5" name="CustomShape 16">
              <a:extLst>
                <a:ext uri="{FF2B5EF4-FFF2-40B4-BE49-F238E27FC236}">
                  <a16:creationId xmlns:a16="http://schemas.microsoft.com/office/drawing/2014/main" id="{1CD24637-BE96-5740-8751-00FD3F2F5F0B}"/>
                </a:ext>
              </a:extLst>
            </p:cNvPr>
            <p:cNvSpPr/>
            <p:nvPr/>
          </p:nvSpPr>
          <p:spPr>
            <a:xfrm>
              <a:off x="1847160" y="4332960"/>
              <a:ext cx="547560" cy="306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NM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6" name="CustomShape 17">
              <a:extLst>
                <a:ext uri="{FF2B5EF4-FFF2-40B4-BE49-F238E27FC236}">
                  <a16:creationId xmlns:a16="http://schemas.microsoft.com/office/drawing/2014/main" id="{A00FDB7F-62F0-CC42-8032-D57F085F1032}"/>
                </a:ext>
              </a:extLst>
            </p:cNvPr>
            <p:cNvSpPr/>
            <p:nvPr/>
          </p:nvSpPr>
          <p:spPr>
            <a:xfrm>
              <a:off x="2071800" y="5426280"/>
              <a:ext cx="41004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7" name="CustomShape 18">
              <a:extLst>
                <a:ext uri="{FF2B5EF4-FFF2-40B4-BE49-F238E27FC236}">
                  <a16:creationId xmlns:a16="http://schemas.microsoft.com/office/drawing/2014/main" id="{6606836A-499E-8B42-ACB1-1A6D7B6EF230}"/>
                </a:ext>
              </a:extLst>
            </p:cNvPr>
            <p:cNvSpPr/>
            <p:nvPr/>
          </p:nvSpPr>
          <p:spPr>
            <a:xfrm>
              <a:off x="1554480" y="4901400"/>
              <a:ext cx="465480" cy="28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pM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8" name="CustomShape 19">
              <a:extLst>
                <a:ext uri="{FF2B5EF4-FFF2-40B4-BE49-F238E27FC236}">
                  <a16:creationId xmlns:a16="http://schemas.microsoft.com/office/drawing/2014/main" id="{41D88223-287D-4341-A9E6-BC4744818343}"/>
                </a:ext>
              </a:extLst>
            </p:cNvPr>
            <p:cNvSpPr/>
            <p:nvPr/>
          </p:nvSpPr>
          <p:spPr>
            <a:xfrm>
              <a:off x="1415520" y="4041000"/>
              <a:ext cx="3312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</a:t>
              </a:r>
              <a:endParaRPr lang="en-US" sz="1200" b="0" strike="noStrike" spc="-1">
                <a:latin typeface="Arial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A02984-43DD-D34D-8E0B-243B8E2108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8078" t="51665" r="-229" b="-999"/>
          <a:stretch/>
        </p:blipFill>
        <p:spPr>
          <a:xfrm>
            <a:off x="109728" y="3658574"/>
            <a:ext cx="3480445" cy="3141499"/>
          </a:xfrm>
          <a:prstGeom prst="rect">
            <a:avLst/>
          </a:prstGeom>
        </p:spPr>
      </p:pic>
      <p:pic>
        <p:nvPicPr>
          <p:cNvPr id="50" name="Graphique 2">
            <a:extLst>
              <a:ext uri="{FF2B5EF4-FFF2-40B4-BE49-F238E27FC236}">
                <a16:creationId xmlns:a16="http://schemas.microsoft.com/office/drawing/2014/main" id="{4A8EFD09-18AE-4F4E-921B-DF0D4641A3DF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237495" y="738680"/>
            <a:ext cx="2919894" cy="2919894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96CE3D2-C7CA-B94F-A6FD-480AD249787C}"/>
              </a:ext>
            </a:extLst>
          </p:cNvPr>
          <p:cNvCxnSpPr/>
          <p:nvPr/>
        </p:nvCxnSpPr>
        <p:spPr>
          <a:xfrm>
            <a:off x="3864864" y="6339840"/>
            <a:ext cx="2387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9821264F-37F4-3746-8836-5C1F16098A23}"/>
              </a:ext>
            </a:extLst>
          </p:cNvPr>
          <p:cNvSpPr txBox="1"/>
          <p:nvPr/>
        </p:nvSpPr>
        <p:spPr>
          <a:xfrm>
            <a:off x="4413504" y="6347796"/>
            <a:ext cx="13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Pseudotime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15164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39C3CC2C-F71E-BE4F-AD35-4BBF00E2E516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5269645" cy="472161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41" name="Image 40">
            <a:extLst>
              <a:ext uri="{FF2B5EF4-FFF2-40B4-BE49-F238E27FC236}">
                <a16:creationId xmlns:a16="http://schemas.microsoft.com/office/drawing/2014/main" id="{A73AAD8F-0E99-EE42-9F7B-9C93CE8F56DD}"/>
              </a:ext>
            </a:extLst>
          </p:cNvPr>
          <p:cNvPicPr/>
          <p:nvPr/>
        </p:nvPicPr>
        <p:blipFill rotWithShape="1">
          <a:blip r:embed="rId2"/>
          <a:srcRect r="66351"/>
          <a:stretch/>
        </p:blipFill>
        <p:spPr>
          <a:xfrm>
            <a:off x="6414792" y="866236"/>
            <a:ext cx="2692632" cy="5716840"/>
          </a:xfrm>
          <a:prstGeom prst="rect">
            <a:avLst/>
          </a:prstGeom>
          <a:ln>
            <a:noFill/>
          </a:ln>
        </p:spPr>
      </p:pic>
      <p:grpSp>
        <p:nvGrpSpPr>
          <p:cNvPr id="42" name="Group 14">
            <a:extLst>
              <a:ext uri="{FF2B5EF4-FFF2-40B4-BE49-F238E27FC236}">
                <a16:creationId xmlns:a16="http://schemas.microsoft.com/office/drawing/2014/main" id="{8AE7A91E-B60C-9D45-AEF9-4163563CAF8B}"/>
              </a:ext>
            </a:extLst>
          </p:cNvPr>
          <p:cNvGrpSpPr/>
          <p:nvPr/>
        </p:nvGrpSpPr>
        <p:grpSpPr>
          <a:xfrm>
            <a:off x="3427775" y="738680"/>
            <a:ext cx="3339597" cy="5290776"/>
            <a:chOff x="465120" y="2792520"/>
            <a:chExt cx="2016720" cy="3195000"/>
          </a:xfrm>
        </p:grpSpPr>
        <p:pic>
          <p:nvPicPr>
            <p:cNvPr id="43" name="Image 198">
              <a:extLst>
                <a:ext uri="{FF2B5EF4-FFF2-40B4-BE49-F238E27FC236}">
                  <a16:creationId xmlns:a16="http://schemas.microsoft.com/office/drawing/2014/main" id="{5C3ADBD2-D440-DA43-99AF-CF1E1CE74B3A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465120" y="2792520"/>
              <a:ext cx="1705680" cy="319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stomShape 15">
              <a:extLst>
                <a:ext uri="{FF2B5EF4-FFF2-40B4-BE49-F238E27FC236}">
                  <a16:creationId xmlns:a16="http://schemas.microsoft.com/office/drawing/2014/main" id="{A12EC711-E592-7046-85CE-354622A1E057}"/>
                </a:ext>
              </a:extLst>
            </p:cNvPr>
            <p:cNvSpPr/>
            <p:nvPr/>
          </p:nvSpPr>
          <p:spPr>
            <a:xfrm>
              <a:off x="1613880" y="3245760"/>
              <a:ext cx="34632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T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5" name="CustomShape 16">
              <a:extLst>
                <a:ext uri="{FF2B5EF4-FFF2-40B4-BE49-F238E27FC236}">
                  <a16:creationId xmlns:a16="http://schemas.microsoft.com/office/drawing/2014/main" id="{1CD24637-BE96-5740-8751-00FD3F2F5F0B}"/>
                </a:ext>
              </a:extLst>
            </p:cNvPr>
            <p:cNvSpPr/>
            <p:nvPr/>
          </p:nvSpPr>
          <p:spPr>
            <a:xfrm>
              <a:off x="1847160" y="4332960"/>
              <a:ext cx="547560" cy="306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NM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6" name="CustomShape 17">
              <a:extLst>
                <a:ext uri="{FF2B5EF4-FFF2-40B4-BE49-F238E27FC236}">
                  <a16:creationId xmlns:a16="http://schemas.microsoft.com/office/drawing/2014/main" id="{A00FDB7F-62F0-CC42-8032-D57F085F1032}"/>
                </a:ext>
              </a:extLst>
            </p:cNvPr>
            <p:cNvSpPr/>
            <p:nvPr/>
          </p:nvSpPr>
          <p:spPr>
            <a:xfrm>
              <a:off x="2071800" y="5426280"/>
              <a:ext cx="41004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7" name="CustomShape 18">
              <a:extLst>
                <a:ext uri="{FF2B5EF4-FFF2-40B4-BE49-F238E27FC236}">
                  <a16:creationId xmlns:a16="http://schemas.microsoft.com/office/drawing/2014/main" id="{6606836A-499E-8B42-ACB1-1A6D7B6EF230}"/>
                </a:ext>
              </a:extLst>
            </p:cNvPr>
            <p:cNvSpPr/>
            <p:nvPr/>
          </p:nvSpPr>
          <p:spPr>
            <a:xfrm>
              <a:off x="1554480" y="4901400"/>
              <a:ext cx="465480" cy="28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pM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8" name="CustomShape 19">
              <a:extLst>
                <a:ext uri="{FF2B5EF4-FFF2-40B4-BE49-F238E27FC236}">
                  <a16:creationId xmlns:a16="http://schemas.microsoft.com/office/drawing/2014/main" id="{41D88223-287D-4341-A9E6-BC4744818343}"/>
                </a:ext>
              </a:extLst>
            </p:cNvPr>
            <p:cNvSpPr/>
            <p:nvPr/>
          </p:nvSpPr>
          <p:spPr>
            <a:xfrm>
              <a:off x="1415520" y="4041000"/>
              <a:ext cx="3312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</a:t>
              </a:r>
              <a:endParaRPr lang="en-US" sz="1200" b="0" strike="noStrike" spc="-1">
                <a:latin typeface="Arial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A02984-43DD-D34D-8E0B-243B8E210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78" t="51665" r="-229" b="-999"/>
          <a:stretch/>
        </p:blipFill>
        <p:spPr>
          <a:xfrm>
            <a:off x="109728" y="3658574"/>
            <a:ext cx="3480445" cy="3141499"/>
          </a:xfrm>
          <a:prstGeom prst="rect">
            <a:avLst/>
          </a:prstGeom>
        </p:spPr>
      </p:pic>
      <p:pic>
        <p:nvPicPr>
          <p:cNvPr id="50" name="Graphique 2">
            <a:extLst>
              <a:ext uri="{FF2B5EF4-FFF2-40B4-BE49-F238E27FC236}">
                <a16:creationId xmlns:a16="http://schemas.microsoft.com/office/drawing/2014/main" id="{4A8EFD09-18AE-4F4E-921B-DF0D4641A3D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7495" y="738680"/>
            <a:ext cx="2919894" cy="2919894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96CE3D2-C7CA-B94F-A6FD-480AD249787C}"/>
              </a:ext>
            </a:extLst>
          </p:cNvPr>
          <p:cNvCxnSpPr/>
          <p:nvPr/>
        </p:nvCxnSpPr>
        <p:spPr>
          <a:xfrm>
            <a:off x="3864864" y="6339840"/>
            <a:ext cx="2387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9821264F-37F4-3746-8836-5C1F16098A23}"/>
              </a:ext>
            </a:extLst>
          </p:cNvPr>
          <p:cNvSpPr txBox="1"/>
          <p:nvPr/>
        </p:nvSpPr>
        <p:spPr>
          <a:xfrm>
            <a:off x="4413504" y="6347796"/>
            <a:ext cx="13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Pseudotime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703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itre 1">
            <a:extLst>
              <a:ext uri="{FF2B5EF4-FFF2-40B4-BE49-F238E27FC236}">
                <a16:creationId xmlns:a16="http://schemas.microsoft.com/office/drawing/2014/main" id="{39C3CC2C-F71E-BE4F-AD35-4BBF00E2E516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5269645" cy="472161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Results</a:t>
            </a:r>
          </a:p>
        </p:txBody>
      </p:sp>
      <p:pic>
        <p:nvPicPr>
          <p:cNvPr id="40" name="Image 39">
            <a:extLst>
              <a:ext uri="{FF2B5EF4-FFF2-40B4-BE49-F238E27FC236}">
                <a16:creationId xmlns:a16="http://schemas.microsoft.com/office/drawing/2014/main" id="{ECC78137-DAEB-6746-A528-B4C5928DDC4D}"/>
              </a:ext>
            </a:extLst>
          </p:cNvPr>
          <p:cNvPicPr/>
          <p:nvPr/>
        </p:nvPicPr>
        <p:blipFill rotWithShape="1">
          <a:blip r:embed="rId2"/>
          <a:srcRect l="66330"/>
          <a:stretch/>
        </p:blipFill>
        <p:spPr>
          <a:xfrm>
            <a:off x="9302496" y="866236"/>
            <a:ext cx="2694306" cy="5716840"/>
          </a:xfrm>
          <a:prstGeom prst="rect">
            <a:avLst/>
          </a:prstGeom>
          <a:ln>
            <a:noFill/>
          </a:ln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A73AAD8F-0E99-EE42-9F7B-9C93CE8F56DD}"/>
              </a:ext>
            </a:extLst>
          </p:cNvPr>
          <p:cNvPicPr/>
          <p:nvPr/>
        </p:nvPicPr>
        <p:blipFill rotWithShape="1">
          <a:blip r:embed="rId2"/>
          <a:srcRect r="66351"/>
          <a:stretch/>
        </p:blipFill>
        <p:spPr>
          <a:xfrm>
            <a:off x="6414792" y="866236"/>
            <a:ext cx="2692632" cy="5716840"/>
          </a:xfrm>
          <a:prstGeom prst="rect">
            <a:avLst/>
          </a:prstGeom>
          <a:ln>
            <a:noFill/>
          </a:ln>
        </p:spPr>
      </p:pic>
      <p:grpSp>
        <p:nvGrpSpPr>
          <p:cNvPr id="42" name="Group 14">
            <a:extLst>
              <a:ext uri="{FF2B5EF4-FFF2-40B4-BE49-F238E27FC236}">
                <a16:creationId xmlns:a16="http://schemas.microsoft.com/office/drawing/2014/main" id="{8AE7A91E-B60C-9D45-AEF9-4163563CAF8B}"/>
              </a:ext>
            </a:extLst>
          </p:cNvPr>
          <p:cNvGrpSpPr/>
          <p:nvPr/>
        </p:nvGrpSpPr>
        <p:grpSpPr>
          <a:xfrm>
            <a:off x="3427775" y="738680"/>
            <a:ext cx="3339597" cy="5290776"/>
            <a:chOff x="465120" y="2792520"/>
            <a:chExt cx="2016720" cy="3195000"/>
          </a:xfrm>
        </p:grpSpPr>
        <p:pic>
          <p:nvPicPr>
            <p:cNvPr id="43" name="Image 198">
              <a:extLst>
                <a:ext uri="{FF2B5EF4-FFF2-40B4-BE49-F238E27FC236}">
                  <a16:creationId xmlns:a16="http://schemas.microsoft.com/office/drawing/2014/main" id="{5C3ADBD2-D440-DA43-99AF-CF1E1CE74B3A}"/>
                </a:ext>
              </a:extLst>
            </p:cNvPr>
            <p:cNvPicPr/>
            <p:nvPr/>
          </p:nvPicPr>
          <p:blipFill>
            <a:blip r:embed="rId3"/>
            <a:stretch/>
          </p:blipFill>
          <p:spPr>
            <a:xfrm>
              <a:off x="465120" y="2792520"/>
              <a:ext cx="1705680" cy="3195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44" name="CustomShape 15">
              <a:extLst>
                <a:ext uri="{FF2B5EF4-FFF2-40B4-BE49-F238E27FC236}">
                  <a16:creationId xmlns:a16="http://schemas.microsoft.com/office/drawing/2014/main" id="{A12EC711-E592-7046-85CE-354622A1E057}"/>
                </a:ext>
              </a:extLst>
            </p:cNvPr>
            <p:cNvSpPr/>
            <p:nvPr/>
          </p:nvSpPr>
          <p:spPr>
            <a:xfrm>
              <a:off x="1613880" y="3245760"/>
              <a:ext cx="34632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T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5" name="CustomShape 16">
              <a:extLst>
                <a:ext uri="{FF2B5EF4-FFF2-40B4-BE49-F238E27FC236}">
                  <a16:creationId xmlns:a16="http://schemas.microsoft.com/office/drawing/2014/main" id="{1CD24637-BE96-5740-8751-00FD3F2F5F0B}"/>
                </a:ext>
              </a:extLst>
            </p:cNvPr>
            <p:cNvSpPr/>
            <p:nvPr/>
          </p:nvSpPr>
          <p:spPr>
            <a:xfrm>
              <a:off x="1847160" y="4332960"/>
              <a:ext cx="547560" cy="3063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NM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6" name="CustomShape 17">
              <a:extLst>
                <a:ext uri="{FF2B5EF4-FFF2-40B4-BE49-F238E27FC236}">
                  <a16:creationId xmlns:a16="http://schemas.microsoft.com/office/drawing/2014/main" id="{A00FDB7F-62F0-CC42-8032-D57F085F1032}"/>
                </a:ext>
              </a:extLst>
            </p:cNvPr>
            <p:cNvSpPr/>
            <p:nvPr/>
          </p:nvSpPr>
          <p:spPr>
            <a:xfrm>
              <a:off x="2071800" y="5426280"/>
              <a:ext cx="410040" cy="25992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ME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7" name="CustomShape 18">
              <a:extLst>
                <a:ext uri="{FF2B5EF4-FFF2-40B4-BE49-F238E27FC236}">
                  <a16:creationId xmlns:a16="http://schemas.microsoft.com/office/drawing/2014/main" id="{6606836A-499E-8B42-ACB1-1A6D7B6EF230}"/>
                </a:ext>
              </a:extLst>
            </p:cNvPr>
            <p:cNvSpPr/>
            <p:nvPr/>
          </p:nvSpPr>
          <p:spPr>
            <a:xfrm>
              <a:off x="1554480" y="4901400"/>
              <a:ext cx="465480" cy="2865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 pM</a:t>
              </a:r>
              <a:endParaRPr lang="en-US" sz="1200" b="0" strike="noStrike" spc="-1">
                <a:latin typeface="Arial"/>
              </a:endParaRPr>
            </a:p>
          </p:txBody>
        </p:sp>
        <p:sp>
          <p:nvSpPr>
            <p:cNvPr id="48" name="CustomShape 19">
              <a:extLst>
                <a:ext uri="{FF2B5EF4-FFF2-40B4-BE49-F238E27FC236}">
                  <a16:creationId xmlns:a16="http://schemas.microsoft.com/office/drawing/2014/main" id="{41D88223-287D-4341-A9E6-BC4744818343}"/>
                </a:ext>
              </a:extLst>
            </p:cNvPr>
            <p:cNvSpPr/>
            <p:nvPr/>
          </p:nvSpPr>
          <p:spPr>
            <a:xfrm>
              <a:off x="1415520" y="4041000"/>
              <a:ext cx="331200" cy="272160"/>
            </a:xfrm>
            <a:prstGeom prst="rect">
              <a:avLst/>
            </a:prstGeom>
            <a:no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lIns="90000" tIns="45000" rIns="90000" bIns="45000"/>
            <a:lstStyle/>
            <a:p>
              <a:pPr algn="ctr">
                <a:lnSpc>
                  <a:spcPct val="100000"/>
                </a:lnSpc>
              </a:pPr>
              <a:r>
                <a:rPr lang="en-US" sz="1200" b="0" strike="noStrike" spc="-1">
                  <a:solidFill>
                    <a:srgbClr val="000000"/>
                  </a:solidFill>
                  <a:latin typeface="Arial"/>
                  <a:ea typeface="DejaVu Sans"/>
                </a:rPr>
                <a:t>p</a:t>
              </a:r>
              <a:endParaRPr lang="en-US" sz="1200" b="0" strike="noStrike" spc="-1">
                <a:latin typeface="Arial"/>
              </a:endParaRPr>
            </a:p>
          </p:txBody>
        </p: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30A02984-43DD-D34D-8E0B-243B8E2108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8078" t="51665" r="-229" b="-999"/>
          <a:stretch/>
        </p:blipFill>
        <p:spPr>
          <a:xfrm>
            <a:off x="109728" y="3658574"/>
            <a:ext cx="3480445" cy="3141499"/>
          </a:xfrm>
          <a:prstGeom prst="rect">
            <a:avLst/>
          </a:prstGeom>
        </p:spPr>
      </p:pic>
      <p:pic>
        <p:nvPicPr>
          <p:cNvPr id="50" name="Graphique 2">
            <a:extLst>
              <a:ext uri="{FF2B5EF4-FFF2-40B4-BE49-F238E27FC236}">
                <a16:creationId xmlns:a16="http://schemas.microsoft.com/office/drawing/2014/main" id="{4A8EFD09-18AE-4F4E-921B-DF0D4641A3DF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237495" y="738680"/>
            <a:ext cx="2919894" cy="2919894"/>
          </a:xfrm>
          <a:prstGeom prst="rect">
            <a:avLst/>
          </a:prstGeom>
          <a:ln>
            <a:noFill/>
          </a:ln>
        </p:spPr>
      </p:pic>
      <p:cxnSp>
        <p:nvCxnSpPr>
          <p:cNvPr id="3" name="Connecteur droit avec flèche 2">
            <a:extLst>
              <a:ext uri="{FF2B5EF4-FFF2-40B4-BE49-F238E27FC236}">
                <a16:creationId xmlns:a16="http://schemas.microsoft.com/office/drawing/2014/main" id="{296CE3D2-C7CA-B94F-A6FD-480AD249787C}"/>
              </a:ext>
            </a:extLst>
          </p:cNvPr>
          <p:cNvCxnSpPr/>
          <p:nvPr/>
        </p:nvCxnSpPr>
        <p:spPr>
          <a:xfrm>
            <a:off x="3864864" y="6339840"/>
            <a:ext cx="238744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ZoneTexte 3">
            <a:extLst>
              <a:ext uri="{FF2B5EF4-FFF2-40B4-BE49-F238E27FC236}">
                <a16:creationId xmlns:a16="http://schemas.microsoft.com/office/drawing/2014/main" id="{9821264F-37F4-3746-8836-5C1F16098A23}"/>
              </a:ext>
            </a:extLst>
          </p:cNvPr>
          <p:cNvSpPr txBox="1"/>
          <p:nvPr/>
        </p:nvSpPr>
        <p:spPr>
          <a:xfrm>
            <a:off x="4413504" y="6347796"/>
            <a:ext cx="1302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Pseudotime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4213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F741271-7F3B-C947-957E-9B45CC603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" r="26561"/>
          <a:stretch/>
        </p:blipFill>
        <p:spPr>
          <a:xfrm>
            <a:off x="224741" y="4576138"/>
            <a:ext cx="2262236" cy="181461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321C975-8D8F-AF4F-841B-2294946E4871}"/>
              </a:ext>
            </a:extLst>
          </p:cNvPr>
          <p:cNvSpPr txBox="1"/>
          <p:nvPr/>
        </p:nvSpPr>
        <p:spPr>
          <a:xfrm>
            <a:off x="1209346" y="6206089"/>
            <a:ext cx="2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Bonzani</a:t>
            </a:r>
            <a:r>
              <a:rPr lang="en-US" i="1" dirty="0"/>
              <a:t> et al 2013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72F0D-4A72-4B48-B132-1FE06A5E20CC}"/>
              </a:ext>
            </a:extLst>
          </p:cNvPr>
          <p:cNvSpPr txBox="1"/>
          <p:nvPr/>
        </p:nvSpPr>
        <p:spPr>
          <a:xfrm>
            <a:off x="313451" y="1514732"/>
            <a:ext cx="2116540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Single cell data: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Young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FF7E79"/>
                </a:solidFill>
              </a:rPr>
              <a:t>old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1FF80A-256F-264D-B8D4-F59370E03E94}"/>
              </a:ext>
            </a:extLst>
          </p:cNvPr>
          <p:cNvSpPr txBox="1"/>
          <p:nvPr/>
        </p:nvSpPr>
        <p:spPr>
          <a:xfrm>
            <a:off x="313451" y="3269472"/>
            <a:ext cx="2424140" cy="1102179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 err="1"/>
              <a:t>Litterature</a:t>
            </a:r>
            <a:r>
              <a:rPr lang="en-US" sz="2400" dirty="0"/>
              <a:t>, </a:t>
            </a:r>
          </a:p>
          <a:p>
            <a:r>
              <a:rPr lang="en-US" sz="2400" dirty="0" err="1"/>
              <a:t>ChIP-seq</a:t>
            </a:r>
            <a:r>
              <a:rPr lang="en-US" sz="2400" dirty="0"/>
              <a:t> data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B80594-A242-BA42-B044-A4A2ABF5A22C}"/>
              </a:ext>
            </a:extLst>
          </p:cNvPr>
          <p:cNvSpPr txBox="1"/>
          <p:nvPr/>
        </p:nvSpPr>
        <p:spPr>
          <a:xfrm>
            <a:off x="4330047" y="3072592"/>
            <a:ext cx="3083068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Boolean model specification and parameterization</a:t>
            </a:r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DD0BB683-DC6A-3F4B-8AEB-F68FDE1B908B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>
            <a:off x="2429991" y="2250488"/>
            <a:ext cx="1900056" cy="1557860"/>
          </a:xfrm>
          <a:prstGeom prst="bentConnector3">
            <a:avLst>
              <a:gd name="adj1" fmla="val 50000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A185AE42-27E6-A945-A524-EA4D27049814}"/>
              </a:ext>
            </a:extLst>
          </p:cNvPr>
          <p:cNvCxnSpPr>
            <a:cxnSpLocks/>
            <a:stCxn id="18" idx="3"/>
            <a:endCxn id="42" idx="1"/>
          </p:cNvCxnSpPr>
          <p:nvPr/>
        </p:nvCxnSpPr>
        <p:spPr>
          <a:xfrm flipV="1">
            <a:off x="2486977" y="3808348"/>
            <a:ext cx="1843070" cy="1675099"/>
          </a:xfrm>
          <a:prstGeom prst="bentConnector3">
            <a:avLst>
              <a:gd name="adj1" fmla="val 48641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162365-8645-E94A-B268-3EE0306539EA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 flipV="1">
            <a:off x="2737591" y="3808348"/>
            <a:ext cx="1592456" cy="12214"/>
          </a:xfrm>
          <a:prstGeom prst="straightConnector1">
            <a:avLst/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F3C5A23D-741B-C744-B707-728CA67ECC21}"/>
              </a:ext>
            </a:extLst>
          </p:cNvPr>
          <p:cNvSpPr txBox="1"/>
          <p:nvPr/>
        </p:nvSpPr>
        <p:spPr>
          <a:xfrm>
            <a:off x="4313292" y="5092014"/>
            <a:ext cx="655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F529AC3-9832-1A44-BB1F-35CE7036B591}"/>
              </a:ext>
            </a:extLst>
          </p:cNvPr>
          <p:cNvSpPr txBox="1"/>
          <p:nvPr/>
        </p:nvSpPr>
        <p:spPr>
          <a:xfrm>
            <a:off x="5250426" y="5098364"/>
            <a:ext cx="671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cxnSp>
        <p:nvCxnSpPr>
          <p:cNvPr id="103" name="Connecteur en angle 102">
            <a:extLst>
              <a:ext uri="{FF2B5EF4-FFF2-40B4-BE49-F238E27FC236}">
                <a16:creationId xmlns:a16="http://schemas.microsoft.com/office/drawing/2014/main" id="{A99E440A-829A-7149-B068-0C90F3E498DF}"/>
              </a:ext>
            </a:extLst>
          </p:cNvPr>
          <p:cNvCxnSpPr>
            <a:cxnSpLocks/>
            <a:stCxn id="99" idx="0"/>
            <a:endCxn id="98" idx="0"/>
          </p:cNvCxnSpPr>
          <p:nvPr/>
        </p:nvCxnSpPr>
        <p:spPr>
          <a:xfrm rot="16200000" flipV="1">
            <a:off x="5110583" y="4622623"/>
            <a:ext cx="6350" cy="945131"/>
          </a:xfrm>
          <a:prstGeom prst="bentConnector3">
            <a:avLst>
              <a:gd name="adj1" fmla="val 3700000"/>
            </a:avLst>
          </a:prstGeom>
          <a:ln w="127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en angle 103">
            <a:extLst>
              <a:ext uri="{FF2B5EF4-FFF2-40B4-BE49-F238E27FC236}">
                <a16:creationId xmlns:a16="http://schemas.microsoft.com/office/drawing/2014/main" id="{ECDBD537-C447-4341-9067-33D7233B1955}"/>
              </a:ext>
            </a:extLst>
          </p:cNvPr>
          <p:cNvCxnSpPr>
            <a:cxnSpLocks/>
            <a:stCxn id="99" idx="2"/>
            <a:endCxn id="98" idx="2"/>
          </p:cNvCxnSpPr>
          <p:nvPr/>
        </p:nvCxnSpPr>
        <p:spPr>
          <a:xfrm rot="5400000" flipH="1">
            <a:off x="5110583" y="4991956"/>
            <a:ext cx="6350" cy="945131"/>
          </a:xfrm>
          <a:prstGeom prst="bentConnector3">
            <a:avLst>
              <a:gd name="adj1" fmla="val -3600000"/>
            </a:avLst>
          </a:prstGeom>
          <a:ln w="12700">
            <a:headEnd type="stealt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5DC5232C-2FA4-3247-A331-07207ACC21C8}"/>
              </a:ext>
            </a:extLst>
          </p:cNvPr>
          <p:cNvSpPr txBox="1"/>
          <p:nvPr/>
        </p:nvSpPr>
        <p:spPr>
          <a:xfrm>
            <a:off x="6079346" y="4857480"/>
            <a:ext cx="194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f(G1) = !G2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f(G2) = G1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23" name="Titre 1">
            <a:extLst>
              <a:ext uri="{FF2B5EF4-FFF2-40B4-BE49-F238E27FC236}">
                <a16:creationId xmlns:a16="http://schemas.microsoft.com/office/drawing/2014/main" id="{B13722EA-1027-134B-BCBE-440D5832ADE1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12505307" cy="506427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modelling of the early </a:t>
            </a:r>
            <a:r>
              <a:rPr lang="en-GB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hematopoiesis</a:t>
            </a: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aging</a:t>
            </a:r>
          </a:p>
        </p:txBody>
      </p:sp>
    </p:spTree>
    <p:extLst>
      <p:ext uri="{BB962C8B-B14F-4D97-AF65-F5344CB8AC3E}">
        <p14:creationId xmlns:p14="http://schemas.microsoft.com/office/powerpoint/2010/main" val="489713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>
            <a:extLst>
              <a:ext uri="{FF2B5EF4-FFF2-40B4-BE49-F238E27FC236}">
                <a16:creationId xmlns:a16="http://schemas.microsoft.com/office/drawing/2014/main" id="{8F741271-7F3B-C947-957E-9B45CC603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" r="26561"/>
          <a:stretch/>
        </p:blipFill>
        <p:spPr>
          <a:xfrm>
            <a:off x="224741" y="4576138"/>
            <a:ext cx="2262236" cy="181461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321C975-8D8F-AF4F-841B-2294946E4871}"/>
              </a:ext>
            </a:extLst>
          </p:cNvPr>
          <p:cNvSpPr txBox="1"/>
          <p:nvPr/>
        </p:nvSpPr>
        <p:spPr>
          <a:xfrm>
            <a:off x="1209346" y="6206089"/>
            <a:ext cx="2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Bonzani</a:t>
            </a:r>
            <a:r>
              <a:rPr lang="en-US" i="1" dirty="0"/>
              <a:t> et al 2013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72F0D-4A72-4B48-B132-1FE06A5E20CC}"/>
              </a:ext>
            </a:extLst>
          </p:cNvPr>
          <p:cNvSpPr txBox="1"/>
          <p:nvPr/>
        </p:nvSpPr>
        <p:spPr>
          <a:xfrm>
            <a:off x="313451" y="1514732"/>
            <a:ext cx="2116540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Single cell data: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Young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FF7E79"/>
                </a:solidFill>
              </a:rPr>
              <a:t>old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1FF80A-256F-264D-B8D4-F59370E03E94}"/>
              </a:ext>
            </a:extLst>
          </p:cNvPr>
          <p:cNvSpPr txBox="1"/>
          <p:nvPr/>
        </p:nvSpPr>
        <p:spPr>
          <a:xfrm>
            <a:off x="313451" y="3269472"/>
            <a:ext cx="2424140" cy="1102179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 err="1"/>
              <a:t>Litterature</a:t>
            </a:r>
            <a:r>
              <a:rPr lang="en-US" sz="2400" dirty="0"/>
              <a:t>, </a:t>
            </a:r>
          </a:p>
          <a:p>
            <a:r>
              <a:rPr lang="en-US" sz="2400" dirty="0" err="1"/>
              <a:t>ChIP-seq</a:t>
            </a:r>
            <a:r>
              <a:rPr lang="en-US" sz="2400" dirty="0"/>
              <a:t> data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B80594-A242-BA42-B044-A4A2ABF5A22C}"/>
              </a:ext>
            </a:extLst>
          </p:cNvPr>
          <p:cNvSpPr txBox="1"/>
          <p:nvPr/>
        </p:nvSpPr>
        <p:spPr>
          <a:xfrm>
            <a:off x="4330047" y="3072592"/>
            <a:ext cx="3083068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Boolean model specification and parameterization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E0F0E7-77C6-244F-99AD-996ACBE0C6E7}"/>
              </a:ext>
            </a:extLst>
          </p:cNvPr>
          <p:cNvSpPr txBox="1"/>
          <p:nvPr/>
        </p:nvSpPr>
        <p:spPr>
          <a:xfrm>
            <a:off x="8643959" y="3072593"/>
            <a:ext cx="2692095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Simulations,</a:t>
            </a:r>
          </a:p>
          <a:p>
            <a:r>
              <a:rPr lang="en-US" sz="2400" dirty="0"/>
              <a:t>Validation analyzes (aging)</a:t>
            </a:r>
          </a:p>
        </p:txBody>
      </p:sp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56E7346B-6E43-2640-89B8-3ECD150A1936}"/>
              </a:ext>
            </a:extLst>
          </p:cNvPr>
          <p:cNvSpPr/>
          <p:nvPr/>
        </p:nvSpPr>
        <p:spPr>
          <a:xfrm>
            <a:off x="7533277" y="3502531"/>
            <a:ext cx="990521" cy="636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7000">
                <a:schemeClr val="accent6">
                  <a:lumMod val="0"/>
                  <a:lumOff val="100000"/>
                </a:schemeClr>
              </a:gs>
              <a:gs pos="100000">
                <a:srgbClr val="0091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DD0BB683-DC6A-3F4B-8AEB-F68FDE1B908B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>
            <a:off x="2429991" y="2250488"/>
            <a:ext cx="1900056" cy="1557860"/>
          </a:xfrm>
          <a:prstGeom prst="bentConnector3">
            <a:avLst>
              <a:gd name="adj1" fmla="val 50000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A185AE42-27E6-A945-A524-EA4D27049814}"/>
              </a:ext>
            </a:extLst>
          </p:cNvPr>
          <p:cNvCxnSpPr>
            <a:cxnSpLocks/>
            <a:stCxn id="18" idx="3"/>
            <a:endCxn id="42" idx="1"/>
          </p:cNvCxnSpPr>
          <p:nvPr/>
        </p:nvCxnSpPr>
        <p:spPr>
          <a:xfrm flipV="1">
            <a:off x="2486977" y="3808348"/>
            <a:ext cx="1843070" cy="1675099"/>
          </a:xfrm>
          <a:prstGeom prst="bentConnector3">
            <a:avLst>
              <a:gd name="adj1" fmla="val 48641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162365-8645-E94A-B268-3EE0306539EA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 flipV="1">
            <a:off x="2737591" y="3808348"/>
            <a:ext cx="1592456" cy="12214"/>
          </a:xfrm>
          <a:prstGeom prst="straightConnector1">
            <a:avLst/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ZoneTexte 82">
            <a:extLst>
              <a:ext uri="{FF2B5EF4-FFF2-40B4-BE49-F238E27FC236}">
                <a16:creationId xmlns:a16="http://schemas.microsoft.com/office/drawing/2014/main" id="{629E13C6-3544-0B47-9D49-8FFC92FB2E8F}"/>
              </a:ext>
            </a:extLst>
          </p:cNvPr>
          <p:cNvSpPr txBox="1"/>
          <p:nvPr/>
        </p:nvSpPr>
        <p:spPr>
          <a:xfrm>
            <a:off x="9150519" y="4779553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0 0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004B3D7-4301-7A42-9DE2-22E71571FB6C}"/>
              </a:ext>
            </a:extLst>
          </p:cNvPr>
          <p:cNvSpPr txBox="1"/>
          <p:nvPr/>
        </p:nvSpPr>
        <p:spPr>
          <a:xfrm>
            <a:off x="10236653" y="5529597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979A49-DEEF-FA4F-9D05-77DB9DA9324E}"/>
              </a:ext>
            </a:extLst>
          </p:cNvPr>
          <p:cNvSpPr txBox="1"/>
          <p:nvPr/>
        </p:nvSpPr>
        <p:spPr>
          <a:xfrm>
            <a:off x="9150518" y="5529597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D66E176-C9B5-ED49-BF28-C8348892C780}"/>
              </a:ext>
            </a:extLst>
          </p:cNvPr>
          <p:cNvSpPr txBox="1"/>
          <p:nvPr/>
        </p:nvSpPr>
        <p:spPr>
          <a:xfrm>
            <a:off x="10236652" y="4782775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0 1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C141877-6542-B744-9C8A-0B6F84E93970}"/>
              </a:ext>
            </a:extLst>
          </p:cNvPr>
          <p:cNvCxnSpPr>
            <a:stCxn id="85" idx="3"/>
            <a:endCxn id="84" idx="1"/>
          </p:cNvCxnSpPr>
          <p:nvPr/>
        </p:nvCxnSpPr>
        <p:spPr>
          <a:xfrm>
            <a:off x="9713189" y="5714263"/>
            <a:ext cx="5234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C7EE4A3-F38A-AA46-9234-8C97CFE67A81}"/>
              </a:ext>
            </a:extLst>
          </p:cNvPr>
          <p:cNvCxnSpPr>
            <a:cxnSpLocks/>
            <a:stCxn id="84" idx="0"/>
            <a:endCxn id="86" idx="2"/>
          </p:cNvCxnSpPr>
          <p:nvPr/>
        </p:nvCxnSpPr>
        <p:spPr>
          <a:xfrm flipH="1" flipV="1">
            <a:off x="10517988" y="5152107"/>
            <a:ext cx="1" cy="3774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14016D53-AB3F-814A-8F56-05A8EA3FCBAF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 flipH="1">
            <a:off x="9431854" y="5148885"/>
            <a:ext cx="1" cy="3807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F5845751-1ED4-644B-B7EF-25F1691CD7B2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H="1" flipV="1">
            <a:off x="9713190" y="4964219"/>
            <a:ext cx="523462" cy="3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F3C5A23D-741B-C744-B707-728CA67ECC21}"/>
              </a:ext>
            </a:extLst>
          </p:cNvPr>
          <p:cNvSpPr txBox="1"/>
          <p:nvPr/>
        </p:nvSpPr>
        <p:spPr>
          <a:xfrm>
            <a:off x="4313292" y="5092014"/>
            <a:ext cx="655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F529AC3-9832-1A44-BB1F-35CE7036B591}"/>
              </a:ext>
            </a:extLst>
          </p:cNvPr>
          <p:cNvSpPr txBox="1"/>
          <p:nvPr/>
        </p:nvSpPr>
        <p:spPr>
          <a:xfrm>
            <a:off x="5250426" y="5098364"/>
            <a:ext cx="671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cxnSp>
        <p:nvCxnSpPr>
          <p:cNvPr id="103" name="Connecteur en angle 102">
            <a:extLst>
              <a:ext uri="{FF2B5EF4-FFF2-40B4-BE49-F238E27FC236}">
                <a16:creationId xmlns:a16="http://schemas.microsoft.com/office/drawing/2014/main" id="{A99E440A-829A-7149-B068-0C90F3E498DF}"/>
              </a:ext>
            </a:extLst>
          </p:cNvPr>
          <p:cNvCxnSpPr>
            <a:cxnSpLocks/>
            <a:stCxn id="99" idx="0"/>
            <a:endCxn id="98" idx="0"/>
          </p:cNvCxnSpPr>
          <p:nvPr/>
        </p:nvCxnSpPr>
        <p:spPr>
          <a:xfrm rot="16200000" flipV="1">
            <a:off x="5110583" y="4622623"/>
            <a:ext cx="6350" cy="945131"/>
          </a:xfrm>
          <a:prstGeom prst="bentConnector3">
            <a:avLst>
              <a:gd name="adj1" fmla="val 3700000"/>
            </a:avLst>
          </a:prstGeom>
          <a:ln w="127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en angle 103">
            <a:extLst>
              <a:ext uri="{FF2B5EF4-FFF2-40B4-BE49-F238E27FC236}">
                <a16:creationId xmlns:a16="http://schemas.microsoft.com/office/drawing/2014/main" id="{ECDBD537-C447-4341-9067-33D7233B1955}"/>
              </a:ext>
            </a:extLst>
          </p:cNvPr>
          <p:cNvCxnSpPr>
            <a:cxnSpLocks/>
            <a:stCxn id="99" idx="2"/>
            <a:endCxn id="98" idx="2"/>
          </p:cNvCxnSpPr>
          <p:nvPr/>
        </p:nvCxnSpPr>
        <p:spPr>
          <a:xfrm rot="5400000" flipH="1">
            <a:off x="5110583" y="4991956"/>
            <a:ext cx="6350" cy="945131"/>
          </a:xfrm>
          <a:prstGeom prst="bentConnector3">
            <a:avLst>
              <a:gd name="adj1" fmla="val -3600000"/>
            </a:avLst>
          </a:prstGeom>
          <a:ln w="12700">
            <a:headEnd type="stealt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46BB299-02C9-E04A-8367-5CF3B2DC7ACD}"/>
              </a:ext>
            </a:extLst>
          </p:cNvPr>
          <p:cNvSpPr/>
          <p:nvPr/>
        </p:nvSpPr>
        <p:spPr>
          <a:xfrm>
            <a:off x="11348580" y="3072592"/>
            <a:ext cx="388308" cy="147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8DFC512-36C0-C24D-B534-B48457197D3D}"/>
              </a:ext>
            </a:extLst>
          </p:cNvPr>
          <p:cNvSpPr txBox="1"/>
          <p:nvPr/>
        </p:nvSpPr>
        <p:spPr>
          <a:xfrm>
            <a:off x="6079346" y="4877576"/>
            <a:ext cx="194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f(G1) = !G2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f(G2) = G1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29" name="Titre 1">
            <a:extLst>
              <a:ext uri="{FF2B5EF4-FFF2-40B4-BE49-F238E27FC236}">
                <a16:creationId xmlns:a16="http://schemas.microsoft.com/office/drawing/2014/main" id="{D82311F9-5F0E-6F48-8C6F-866BCBFAA3FE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12505307" cy="506427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modelling of the early </a:t>
            </a:r>
            <a:r>
              <a:rPr lang="en-GB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hematopoiesis</a:t>
            </a: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aging</a:t>
            </a:r>
          </a:p>
        </p:txBody>
      </p:sp>
    </p:spTree>
    <p:extLst>
      <p:ext uri="{BB962C8B-B14F-4D97-AF65-F5344CB8AC3E}">
        <p14:creationId xmlns:p14="http://schemas.microsoft.com/office/powerpoint/2010/main" val="3459654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Connecteur en angle 61">
            <a:extLst>
              <a:ext uri="{FF2B5EF4-FFF2-40B4-BE49-F238E27FC236}">
                <a16:creationId xmlns:a16="http://schemas.microsoft.com/office/drawing/2014/main" id="{CB11A5CE-DDB6-A24D-B5EF-3FCBD19DD9E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899551" y="-2116405"/>
            <a:ext cx="1805190" cy="8400106"/>
          </a:xfrm>
          <a:prstGeom prst="bentConnector2">
            <a:avLst/>
          </a:prstGeom>
          <a:ln w="25400">
            <a:solidFill>
              <a:srgbClr val="009193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8F741271-7F3B-C947-957E-9B45CC6038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9" r="26561"/>
          <a:stretch/>
        </p:blipFill>
        <p:spPr>
          <a:xfrm>
            <a:off x="224741" y="4576138"/>
            <a:ext cx="2262236" cy="1814617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6321C975-8D8F-AF4F-841B-2294946E4871}"/>
              </a:ext>
            </a:extLst>
          </p:cNvPr>
          <p:cNvSpPr txBox="1"/>
          <p:nvPr/>
        </p:nvSpPr>
        <p:spPr>
          <a:xfrm>
            <a:off x="1209346" y="6206089"/>
            <a:ext cx="2144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err="1"/>
              <a:t>Bonzani</a:t>
            </a:r>
            <a:r>
              <a:rPr lang="en-US" i="1" dirty="0"/>
              <a:t> et al 2013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D72F0D-4A72-4B48-B132-1FE06A5E20CC}"/>
              </a:ext>
            </a:extLst>
          </p:cNvPr>
          <p:cNvSpPr txBox="1"/>
          <p:nvPr/>
        </p:nvSpPr>
        <p:spPr>
          <a:xfrm>
            <a:off x="313451" y="1514732"/>
            <a:ext cx="2116540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Single cell data: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Young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FF7E79"/>
                </a:solidFill>
              </a:rPr>
              <a:t>old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711FF80A-256F-264D-B8D4-F59370E03E94}"/>
              </a:ext>
            </a:extLst>
          </p:cNvPr>
          <p:cNvSpPr txBox="1"/>
          <p:nvPr/>
        </p:nvSpPr>
        <p:spPr>
          <a:xfrm>
            <a:off x="313451" y="3269472"/>
            <a:ext cx="2424140" cy="1102179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 err="1"/>
              <a:t>Litterature</a:t>
            </a:r>
            <a:r>
              <a:rPr lang="en-US" sz="2400" dirty="0"/>
              <a:t>, </a:t>
            </a:r>
          </a:p>
          <a:p>
            <a:r>
              <a:rPr lang="en-US" sz="2400" dirty="0" err="1"/>
              <a:t>ChIP-seq</a:t>
            </a:r>
            <a:r>
              <a:rPr lang="en-US" sz="2400" dirty="0"/>
              <a:t> data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B80594-A242-BA42-B044-A4A2ABF5A22C}"/>
              </a:ext>
            </a:extLst>
          </p:cNvPr>
          <p:cNvSpPr txBox="1"/>
          <p:nvPr/>
        </p:nvSpPr>
        <p:spPr>
          <a:xfrm>
            <a:off x="4330047" y="3072592"/>
            <a:ext cx="3083068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Boolean model specification and parameterization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E0F0E7-77C6-244F-99AD-996ACBE0C6E7}"/>
              </a:ext>
            </a:extLst>
          </p:cNvPr>
          <p:cNvSpPr txBox="1"/>
          <p:nvPr/>
        </p:nvSpPr>
        <p:spPr>
          <a:xfrm>
            <a:off x="8643959" y="3072593"/>
            <a:ext cx="2692095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sz="2400" dirty="0"/>
              <a:t>Simulations,</a:t>
            </a:r>
          </a:p>
          <a:p>
            <a:r>
              <a:rPr lang="en-US" sz="2400" dirty="0"/>
              <a:t>Validation analyzes (aging)</a:t>
            </a:r>
          </a:p>
        </p:txBody>
      </p:sp>
      <p:sp>
        <p:nvSpPr>
          <p:cNvPr id="44" name="Flèche vers la droite 43">
            <a:extLst>
              <a:ext uri="{FF2B5EF4-FFF2-40B4-BE49-F238E27FC236}">
                <a16:creationId xmlns:a16="http://schemas.microsoft.com/office/drawing/2014/main" id="{56E7346B-6E43-2640-89B8-3ECD150A1936}"/>
              </a:ext>
            </a:extLst>
          </p:cNvPr>
          <p:cNvSpPr/>
          <p:nvPr/>
        </p:nvSpPr>
        <p:spPr>
          <a:xfrm>
            <a:off x="7533277" y="3502531"/>
            <a:ext cx="990521" cy="636060"/>
          </a:xfrm>
          <a:prstGeom prst="rightArrow">
            <a:avLst/>
          </a:prstGeom>
          <a:gradFill flip="none" rotWithShape="1">
            <a:gsLst>
              <a:gs pos="0">
                <a:schemeClr val="accent6">
                  <a:lumMod val="0"/>
                  <a:lumOff val="100000"/>
                </a:schemeClr>
              </a:gs>
              <a:gs pos="7000">
                <a:schemeClr val="accent6">
                  <a:lumMod val="0"/>
                  <a:lumOff val="100000"/>
                </a:schemeClr>
              </a:gs>
              <a:gs pos="100000">
                <a:srgbClr val="009193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DD0BB683-DC6A-3F4B-8AEB-F68FDE1B908B}"/>
              </a:ext>
            </a:extLst>
          </p:cNvPr>
          <p:cNvCxnSpPr>
            <a:cxnSpLocks/>
            <a:stCxn id="21" idx="3"/>
            <a:endCxn id="42" idx="1"/>
          </p:cNvCxnSpPr>
          <p:nvPr/>
        </p:nvCxnSpPr>
        <p:spPr>
          <a:xfrm>
            <a:off x="2429991" y="2250488"/>
            <a:ext cx="1900056" cy="1557860"/>
          </a:xfrm>
          <a:prstGeom prst="bentConnector3">
            <a:avLst>
              <a:gd name="adj1" fmla="val 50000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en angle 12">
            <a:extLst>
              <a:ext uri="{FF2B5EF4-FFF2-40B4-BE49-F238E27FC236}">
                <a16:creationId xmlns:a16="http://schemas.microsoft.com/office/drawing/2014/main" id="{A185AE42-27E6-A945-A524-EA4D27049814}"/>
              </a:ext>
            </a:extLst>
          </p:cNvPr>
          <p:cNvCxnSpPr>
            <a:cxnSpLocks/>
            <a:stCxn id="18" idx="3"/>
            <a:endCxn id="42" idx="1"/>
          </p:cNvCxnSpPr>
          <p:nvPr/>
        </p:nvCxnSpPr>
        <p:spPr>
          <a:xfrm flipV="1">
            <a:off x="2486977" y="3808348"/>
            <a:ext cx="1843070" cy="1675099"/>
          </a:xfrm>
          <a:prstGeom prst="bentConnector3">
            <a:avLst>
              <a:gd name="adj1" fmla="val 48641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2D162365-8645-E94A-B268-3EE0306539EA}"/>
              </a:ext>
            </a:extLst>
          </p:cNvPr>
          <p:cNvCxnSpPr>
            <a:cxnSpLocks/>
            <a:stCxn id="22" idx="3"/>
            <a:endCxn id="42" idx="1"/>
          </p:cNvCxnSpPr>
          <p:nvPr/>
        </p:nvCxnSpPr>
        <p:spPr>
          <a:xfrm flipV="1">
            <a:off x="2737591" y="3808348"/>
            <a:ext cx="1592456" cy="12214"/>
          </a:xfrm>
          <a:prstGeom prst="straightConnector1">
            <a:avLst/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au 76">
            <a:extLst>
              <a:ext uri="{FF2B5EF4-FFF2-40B4-BE49-F238E27FC236}">
                <a16:creationId xmlns:a16="http://schemas.microsoft.com/office/drawing/2014/main" id="{E7D8BCB5-7C0D-D24D-9003-CC578CC0C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2339062"/>
              </p:ext>
            </p:extLst>
          </p:nvPr>
        </p:nvGraphicFramePr>
        <p:xfrm>
          <a:off x="3880319" y="1081385"/>
          <a:ext cx="260260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04">
                  <a:extLst>
                    <a:ext uri="{9D8B030D-6E8A-4147-A177-3AD203B41FA5}">
                      <a16:colId xmlns:a16="http://schemas.microsoft.com/office/drawing/2014/main" val="4094555867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3866026304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3681297980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131028032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2475000965"/>
                    </a:ext>
                  </a:extLst>
                </a:gridCol>
              </a:tblGrid>
              <a:tr h="364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C1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C2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Ck</a:t>
                      </a:r>
                      <a:endParaRPr lang="en-US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Cn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8250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1.5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3.8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777577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 err="1"/>
                        <a:t>Gk</a:t>
                      </a:r>
                      <a:endParaRPr lang="en-US" dirty="0"/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3.2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71983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 err="1"/>
                        <a:t>Gn</a:t>
                      </a:r>
                      <a:endParaRPr lang="en-US" dirty="0"/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1.6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5.1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39240"/>
                  </a:ext>
                </a:extLst>
              </a:tr>
            </a:tbl>
          </a:graphicData>
        </a:graphic>
      </p:graphicFrame>
      <p:sp>
        <p:nvSpPr>
          <p:cNvPr id="79" name="Double flèche horizontale 78">
            <a:extLst>
              <a:ext uri="{FF2B5EF4-FFF2-40B4-BE49-F238E27FC236}">
                <a16:creationId xmlns:a16="http://schemas.microsoft.com/office/drawing/2014/main" id="{6BFDB037-D8F2-1E46-9F42-A4F932AA938C}"/>
              </a:ext>
            </a:extLst>
          </p:cNvPr>
          <p:cNvSpPr/>
          <p:nvPr/>
        </p:nvSpPr>
        <p:spPr>
          <a:xfrm>
            <a:off x="6239894" y="1866659"/>
            <a:ext cx="978509" cy="575280"/>
          </a:xfrm>
          <a:prstGeom prst="leftRightArrow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7F99183-A89E-D849-98B4-4A6F6A46F7F3}"/>
              </a:ext>
            </a:extLst>
          </p:cNvPr>
          <p:cNvSpPr txBox="1"/>
          <p:nvPr/>
        </p:nvSpPr>
        <p:spPr>
          <a:xfrm>
            <a:off x="4582618" y="719491"/>
            <a:ext cx="1428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 space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4C7FEFF-7230-044D-947B-AFC247E002B1}"/>
              </a:ext>
            </a:extLst>
          </p:cNvPr>
          <p:cNvSpPr txBox="1"/>
          <p:nvPr/>
        </p:nvSpPr>
        <p:spPr>
          <a:xfrm>
            <a:off x="7218403" y="714242"/>
            <a:ext cx="23795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state space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576DFFC2-5E64-5844-A013-AE9B99D5F6C3}"/>
              </a:ext>
            </a:extLst>
          </p:cNvPr>
          <p:cNvSpPr txBox="1"/>
          <p:nvPr/>
        </p:nvSpPr>
        <p:spPr>
          <a:xfrm>
            <a:off x="6079346" y="4877576"/>
            <a:ext cx="19491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f(G1) = !G2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f(G2) = G1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…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629E13C6-3544-0B47-9D49-8FFC92FB2E8F}"/>
              </a:ext>
            </a:extLst>
          </p:cNvPr>
          <p:cNvSpPr txBox="1"/>
          <p:nvPr/>
        </p:nvSpPr>
        <p:spPr>
          <a:xfrm>
            <a:off x="9150519" y="4779553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0 0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004B3D7-4301-7A42-9DE2-22E71571FB6C}"/>
              </a:ext>
            </a:extLst>
          </p:cNvPr>
          <p:cNvSpPr txBox="1"/>
          <p:nvPr/>
        </p:nvSpPr>
        <p:spPr>
          <a:xfrm>
            <a:off x="10236653" y="5529597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1 1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94979A49-DEEF-FA4F-9D05-77DB9DA9324E}"/>
              </a:ext>
            </a:extLst>
          </p:cNvPr>
          <p:cNvSpPr txBox="1"/>
          <p:nvPr/>
        </p:nvSpPr>
        <p:spPr>
          <a:xfrm>
            <a:off x="9150518" y="5529597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1 0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5D66E176-C9B5-ED49-BF28-C8348892C780}"/>
              </a:ext>
            </a:extLst>
          </p:cNvPr>
          <p:cNvSpPr txBox="1"/>
          <p:nvPr/>
        </p:nvSpPr>
        <p:spPr>
          <a:xfrm>
            <a:off x="10236652" y="4782775"/>
            <a:ext cx="56267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0 1</a:t>
            </a:r>
          </a:p>
        </p:txBody>
      </p: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C141877-6542-B744-9C8A-0B6F84E93970}"/>
              </a:ext>
            </a:extLst>
          </p:cNvPr>
          <p:cNvCxnSpPr>
            <a:stCxn id="85" idx="3"/>
            <a:endCxn id="84" idx="1"/>
          </p:cNvCxnSpPr>
          <p:nvPr/>
        </p:nvCxnSpPr>
        <p:spPr>
          <a:xfrm>
            <a:off x="9713189" y="5714263"/>
            <a:ext cx="52346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Connecteur droit avec flèche 88">
            <a:extLst>
              <a:ext uri="{FF2B5EF4-FFF2-40B4-BE49-F238E27FC236}">
                <a16:creationId xmlns:a16="http://schemas.microsoft.com/office/drawing/2014/main" id="{5C7EE4A3-F38A-AA46-9234-8C97CFE67A81}"/>
              </a:ext>
            </a:extLst>
          </p:cNvPr>
          <p:cNvCxnSpPr>
            <a:cxnSpLocks/>
            <a:stCxn id="84" idx="0"/>
            <a:endCxn id="86" idx="2"/>
          </p:cNvCxnSpPr>
          <p:nvPr/>
        </p:nvCxnSpPr>
        <p:spPr>
          <a:xfrm flipH="1" flipV="1">
            <a:off x="10517988" y="5152107"/>
            <a:ext cx="1" cy="37749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14016D53-AB3F-814A-8F56-05A8EA3FCBAF}"/>
              </a:ext>
            </a:extLst>
          </p:cNvPr>
          <p:cNvCxnSpPr>
            <a:cxnSpLocks/>
            <a:stCxn id="83" idx="2"/>
            <a:endCxn id="85" idx="0"/>
          </p:cNvCxnSpPr>
          <p:nvPr/>
        </p:nvCxnSpPr>
        <p:spPr>
          <a:xfrm flipH="1">
            <a:off x="9431854" y="5148885"/>
            <a:ext cx="1" cy="3807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Connecteur droit avec flèche 94">
            <a:extLst>
              <a:ext uri="{FF2B5EF4-FFF2-40B4-BE49-F238E27FC236}">
                <a16:creationId xmlns:a16="http://schemas.microsoft.com/office/drawing/2014/main" id="{F5845751-1ED4-644B-B7EF-25F1691CD7B2}"/>
              </a:ext>
            </a:extLst>
          </p:cNvPr>
          <p:cNvCxnSpPr>
            <a:cxnSpLocks/>
            <a:stCxn id="86" idx="1"/>
            <a:endCxn id="83" idx="3"/>
          </p:cNvCxnSpPr>
          <p:nvPr/>
        </p:nvCxnSpPr>
        <p:spPr>
          <a:xfrm flipH="1" flipV="1">
            <a:off x="9713190" y="4964219"/>
            <a:ext cx="523462" cy="322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ZoneTexte 97">
            <a:extLst>
              <a:ext uri="{FF2B5EF4-FFF2-40B4-BE49-F238E27FC236}">
                <a16:creationId xmlns:a16="http://schemas.microsoft.com/office/drawing/2014/main" id="{F3C5A23D-741B-C744-B707-728CA67ECC21}"/>
              </a:ext>
            </a:extLst>
          </p:cNvPr>
          <p:cNvSpPr txBox="1"/>
          <p:nvPr/>
        </p:nvSpPr>
        <p:spPr>
          <a:xfrm>
            <a:off x="4313292" y="5092014"/>
            <a:ext cx="65579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G1</a:t>
            </a:r>
          </a:p>
        </p:txBody>
      </p:sp>
      <p:sp>
        <p:nvSpPr>
          <p:cNvPr id="99" name="ZoneTexte 98">
            <a:extLst>
              <a:ext uri="{FF2B5EF4-FFF2-40B4-BE49-F238E27FC236}">
                <a16:creationId xmlns:a16="http://schemas.microsoft.com/office/drawing/2014/main" id="{CF529AC3-9832-1A44-BB1F-35CE7036B591}"/>
              </a:ext>
            </a:extLst>
          </p:cNvPr>
          <p:cNvSpPr txBox="1"/>
          <p:nvPr/>
        </p:nvSpPr>
        <p:spPr>
          <a:xfrm>
            <a:off x="5250426" y="5098364"/>
            <a:ext cx="6717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G2</a:t>
            </a:r>
          </a:p>
        </p:txBody>
      </p:sp>
      <p:cxnSp>
        <p:nvCxnSpPr>
          <p:cNvPr id="103" name="Connecteur en angle 102">
            <a:extLst>
              <a:ext uri="{FF2B5EF4-FFF2-40B4-BE49-F238E27FC236}">
                <a16:creationId xmlns:a16="http://schemas.microsoft.com/office/drawing/2014/main" id="{A99E440A-829A-7149-B068-0C90F3E498DF}"/>
              </a:ext>
            </a:extLst>
          </p:cNvPr>
          <p:cNvCxnSpPr>
            <a:cxnSpLocks/>
            <a:stCxn id="99" idx="0"/>
            <a:endCxn id="98" idx="0"/>
          </p:cNvCxnSpPr>
          <p:nvPr/>
        </p:nvCxnSpPr>
        <p:spPr>
          <a:xfrm rot="16200000" flipV="1">
            <a:off x="5110583" y="4622623"/>
            <a:ext cx="6350" cy="945131"/>
          </a:xfrm>
          <a:prstGeom prst="bentConnector3">
            <a:avLst>
              <a:gd name="adj1" fmla="val 3700000"/>
            </a:avLst>
          </a:prstGeom>
          <a:ln w="12700">
            <a:solidFill>
              <a:srgbClr val="C00000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Connecteur en angle 103">
            <a:extLst>
              <a:ext uri="{FF2B5EF4-FFF2-40B4-BE49-F238E27FC236}">
                <a16:creationId xmlns:a16="http://schemas.microsoft.com/office/drawing/2014/main" id="{ECDBD537-C447-4341-9067-33D7233B1955}"/>
              </a:ext>
            </a:extLst>
          </p:cNvPr>
          <p:cNvCxnSpPr>
            <a:cxnSpLocks/>
            <a:stCxn id="99" idx="2"/>
            <a:endCxn id="98" idx="2"/>
          </p:cNvCxnSpPr>
          <p:nvPr/>
        </p:nvCxnSpPr>
        <p:spPr>
          <a:xfrm rot="5400000" flipH="1">
            <a:off x="5110583" y="4991956"/>
            <a:ext cx="6350" cy="945131"/>
          </a:xfrm>
          <a:prstGeom prst="bentConnector3">
            <a:avLst>
              <a:gd name="adj1" fmla="val -3600000"/>
            </a:avLst>
          </a:prstGeom>
          <a:ln w="12700">
            <a:headEnd type="stealt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Rectangle 126">
            <a:extLst>
              <a:ext uri="{FF2B5EF4-FFF2-40B4-BE49-F238E27FC236}">
                <a16:creationId xmlns:a16="http://schemas.microsoft.com/office/drawing/2014/main" id="{A46BB299-02C9-E04A-8367-5CF3B2DC7ACD}"/>
              </a:ext>
            </a:extLst>
          </p:cNvPr>
          <p:cNvSpPr/>
          <p:nvPr/>
        </p:nvSpPr>
        <p:spPr>
          <a:xfrm>
            <a:off x="11348580" y="3072592"/>
            <a:ext cx="388308" cy="147151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itre 1">
            <a:extLst>
              <a:ext uri="{FF2B5EF4-FFF2-40B4-BE49-F238E27FC236}">
                <a16:creationId xmlns:a16="http://schemas.microsoft.com/office/drawing/2014/main" id="{2BE97A82-9B10-184A-BEC4-9892109CF525}"/>
              </a:ext>
            </a:extLst>
          </p:cNvPr>
          <p:cNvSpPr txBox="1">
            <a:spLocks/>
          </p:cNvSpPr>
          <p:nvPr/>
        </p:nvSpPr>
        <p:spPr>
          <a:xfrm>
            <a:off x="-32891" y="3327"/>
            <a:ext cx="12505307" cy="506427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Boolean modelling of the early </a:t>
            </a:r>
            <a:r>
              <a:rPr lang="en-GB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hematopoiesis</a:t>
            </a: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aging</a:t>
            </a:r>
          </a:p>
        </p:txBody>
      </p:sp>
      <p:graphicFrame>
        <p:nvGraphicFramePr>
          <p:cNvPr id="78" name="Tableau 77">
            <a:extLst>
              <a:ext uri="{FF2B5EF4-FFF2-40B4-BE49-F238E27FC236}">
                <a16:creationId xmlns:a16="http://schemas.microsoft.com/office/drawing/2014/main" id="{B68032DA-1B77-424D-A21C-28030981EF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1703568"/>
              </p:ext>
            </p:extLst>
          </p:nvPr>
        </p:nvGraphicFramePr>
        <p:xfrm>
          <a:off x="6995339" y="1081385"/>
          <a:ext cx="2602609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9604">
                  <a:extLst>
                    <a:ext uri="{9D8B030D-6E8A-4147-A177-3AD203B41FA5}">
                      <a16:colId xmlns:a16="http://schemas.microsoft.com/office/drawing/2014/main" val="4094555867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3866026304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3681297980"/>
                    </a:ext>
                  </a:extLst>
                </a:gridCol>
                <a:gridCol w="524193">
                  <a:extLst>
                    <a:ext uri="{9D8B030D-6E8A-4147-A177-3AD203B41FA5}">
                      <a16:colId xmlns:a16="http://schemas.microsoft.com/office/drawing/2014/main" val="3131028032"/>
                    </a:ext>
                  </a:extLst>
                </a:gridCol>
                <a:gridCol w="519604">
                  <a:extLst>
                    <a:ext uri="{9D8B030D-6E8A-4147-A177-3AD203B41FA5}">
                      <a16:colId xmlns:a16="http://schemas.microsoft.com/office/drawing/2014/main" val="2475000965"/>
                    </a:ext>
                  </a:extLst>
                </a:gridCol>
              </a:tblGrid>
              <a:tr h="36476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S2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Sk</a:t>
                      </a:r>
                      <a:endParaRPr lang="en-US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Sn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8250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/>
                        <a:t>G1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777577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 err="1"/>
                        <a:t>Gk</a:t>
                      </a:r>
                      <a:endParaRPr lang="en-US" dirty="0"/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71983"/>
                  </a:ext>
                </a:extLst>
              </a:tr>
              <a:tr h="364768">
                <a:tc>
                  <a:txBody>
                    <a:bodyPr/>
                    <a:lstStyle/>
                    <a:p>
                      <a:r>
                        <a:rPr lang="en-US" dirty="0" err="1"/>
                        <a:t>Gn</a:t>
                      </a:r>
                      <a:endParaRPr lang="en-US" dirty="0"/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39240"/>
                  </a:ext>
                </a:extLst>
              </a:tr>
            </a:tbl>
          </a:graphicData>
        </a:graphic>
      </p:graphicFrame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56C290-26AD-B245-AED9-450F8B580357}"/>
              </a:ext>
            </a:extLst>
          </p:cNvPr>
          <p:cNvCxnSpPr>
            <a:cxnSpLocks/>
          </p:cNvCxnSpPr>
          <p:nvPr/>
        </p:nvCxnSpPr>
        <p:spPr>
          <a:xfrm>
            <a:off x="1602092" y="1167436"/>
            <a:ext cx="1" cy="347296"/>
          </a:xfrm>
          <a:prstGeom prst="straightConnector1">
            <a:avLst/>
          </a:prstGeom>
          <a:ln w="25400">
            <a:solidFill>
              <a:srgbClr val="009193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4369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 22">
            <a:extLst>
              <a:ext uri="{FF2B5EF4-FFF2-40B4-BE49-F238E27FC236}">
                <a16:creationId xmlns:a16="http://schemas.microsoft.com/office/drawing/2014/main" id="{A96BF8AB-8519-0149-A339-4BA4556661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342"/>
          <a:stretch/>
        </p:blipFill>
        <p:spPr>
          <a:xfrm>
            <a:off x="7592744" y="547518"/>
            <a:ext cx="4038193" cy="4559300"/>
          </a:xfrm>
          <a:prstGeom prst="rect">
            <a:avLst/>
          </a:prstGeom>
        </p:spPr>
      </p:pic>
      <p:cxnSp>
        <p:nvCxnSpPr>
          <p:cNvPr id="62" name="Connecteur en angle 61">
            <a:extLst>
              <a:ext uri="{FF2B5EF4-FFF2-40B4-BE49-F238E27FC236}">
                <a16:creationId xmlns:a16="http://schemas.microsoft.com/office/drawing/2014/main" id="{CB11A5CE-DDB6-A24D-B5EF-3FCBD19DD9EA}"/>
              </a:ext>
            </a:extLst>
          </p:cNvPr>
          <p:cNvCxnSpPr>
            <a:cxnSpLocks/>
            <a:stCxn id="81" idx="0"/>
          </p:cNvCxnSpPr>
          <p:nvPr/>
        </p:nvCxnSpPr>
        <p:spPr>
          <a:xfrm rot="16200000" flipV="1">
            <a:off x="2400334" y="-540476"/>
            <a:ext cx="359405" cy="2676867"/>
          </a:xfrm>
          <a:prstGeom prst="bentConnector2">
            <a:avLst/>
          </a:prstGeom>
          <a:ln w="25400">
            <a:solidFill>
              <a:srgbClr val="009193"/>
            </a:solidFill>
            <a:prstDash val="dash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711FF80A-256F-264D-B8D4-F59370E03E94}"/>
              </a:ext>
            </a:extLst>
          </p:cNvPr>
          <p:cNvSpPr txBox="1"/>
          <p:nvPr/>
        </p:nvSpPr>
        <p:spPr>
          <a:xfrm>
            <a:off x="411035" y="4105494"/>
            <a:ext cx="1848839" cy="1471511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dirty="0" err="1"/>
              <a:t>Litterature</a:t>
            </a:r>
            <a:r>
              <a:rPr lang="en-US" dirty="0"/>
              <a:t>, </a:t>
            </a:r>
          </a:p>
          <a:p>
            <a:r>
              <a:rPr lang="en-US" dirty="0"/>
              <a:t>Pathways,</a:t>
            </a:r>
          </a:p>
          <a:p>
            <a:r>
              <a:rPr lang="en-US" dirty="0" err="1"/>
              <a:t>ChIP-seq</a:t>
            </a:r>
            <a:r>
              <a:rPr lang="en-US" dirty="0"/>
              <a:t> data,</a:t>
            </a:r>
          </a:p>
          <a:p>
            <a:r>
              <a:rPr lang="en-US" dirty="0"/>
              <a:t>models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80B80594-A242-BA42-B044-A4A2ABF5A22C}"/>
              </a:ext>
            </a:extLst>
          </p:cNvPr>
          <p:cNvSpPr txBox="1"/>
          <p:nvPr/>
        </p:nvSpPr>
        <p:spPr>
          <a:xfrm>
            <a:off x="4868886" y="4018023"/>
            <a:ext cx="1961326" cy="1194512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dirty="0"/>
              <a:t>Boolean model specification and parameterization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34E0F0E7-77C6-244F-99AD-996ACBE0C6E7}"/>
              </a:ext>
            </a:extLst>
          </p:cNvPr>
          <p:cNvSpPr txBox="1"/>
          <p:nvPr/>
        </p:nvSpPr>
        <p:spPr>
          <a:xfrm>
            <a:off x="4868886" y="1545700"/>
            <a:ext cx="1892966" cy="1194512"/>
          </a:xfrm>
          <a:prstGeom prst="rect">
            <a:avLst/>
          </a:prstGeom>
          <a:solidFill>
            <a:schemeClr val="bg1"/>
          </a:solidFill>
          <a:ln>
            <a:solidFill>
              <a:srgbClr val="009193"/>
            </a:solidFill>
          </a:ln>
        </p:spPr>
        <p:txBody>
          <a:bodyPr wrap="square" lIns="180000" tIns="180000" rIns="180000" bIns="180000" rtlCol="0">
            <a:spAutoFit/>
          </a:bodyPr>
          <a:lstStyle/>
          <a:p>
            <a:r>
              <a:rPr lang="en-US" dirty="0"/>
              <a:t>Simulations,</a:t>
            </a:r>
          </a:p>
          <a:p>
            <a:r>
              <a:rPr lang="en-US" dirty="0"/>
              <a:t>Validation analyzes (aging)</a:t>
            </a:r>
          </a:p>
        </p:txBody>
      </p:sp>
      <p:cxnSp>
        <p:nvCxnSpPr>
          <p:cNvPr id="5" name="Connecteur en angle 4">
            <a:extLst>
              <a:ext uri="{FF2B5EF4-FFF2-40B4-BE49-F238E27FC236}">
                <a16:creationId xmlns:a16="http://schemas.microsoft.com/office/drawing/2014/main" id="{DD0BB683-DC6A-3F4B-8AEB-F68FDE1B908B}"/>
              </a:ext>
            </a:extLst>
          </p:cNvPr>
          <p:cNvCxnSpPr>
            <a:cxnSpLocks/>
            <a:stCxn id="77" idx="3"/>
            <a:endCxn id="16" idx="1"/>
          </p:cNvCxnSpPr>
          <p:nvPr/>
        </p:nvCxnSpPr>
        <p:spPr>
          <a:xfrm>
            <a:off x="2409047" y="2232719"/>
            <a:ext cx="651615" cy="2395742"/>
          </a:xfrm>
          <a:prstGeom prst="bentConnector3">
            <a:avLst>
              <a:gd name="adj1" fmla="val 37972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7" name="Tableau 76">
            <a:extLst>
              <a:ext uri="{FF2B5EF4-FFF2-40B4-BE49-F238E27FC236}">
                <a16:creationId xmlns:a16="http://schemas.microsoft.com/office/drawing/2014/main" id="{E7D8BCB5-7C0D-D24D-9003-CC578CC0C6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3886550"/>
              </p:ext>
            </p:extLst>
          </p:nvPr>
        </p:nvGraphicFramePr>
        <p:xfrm>
          <a:off x="31946" y="1529855"/>
          <a:ext cx="2377101" cy="1405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582">
                  <a:extLst>
                    <a:ext uri="{9D8B030D-6E8A-4147-A177-3AD203B41FA5}">
                      <a16:colId xmlns:a16="http://schemas.microsoft.com/office/drawing/2014/main" val="4094555867"/>
                    </a:ext>
                  </a:extLst>
                </a:gridCol>
                <a:gridCol w="474582">
                  <a:extLst>
                    <a:ext uri="{9D8B030D-6E8A-4147-A177-3AD203B41FA5}">
                      <a16:colId xmlns:a16="http://schemas.microsoft.com/office/drawing/2014/main" val="3866026304"/>
                    </a:ext>
                  </a:extLst>
                </a:gridCol>
                <a:gridCol w="474582">
                  <a:extLst>
                    <a:ext uri="{9D8B030D-6E8A-4147-A177-3AD203B41FA5}">
                      <a16:colId xmlns:a16="http://schemas.microsoft.com/office/drawing/2014/main" val="3681297980"/>
                    </a:ext>
                  </a:extLst>
                </a:gridCol>
                <a:gridCol w="478773">
                  <a:extLst>
                    <a:ext uri="{9D8B030D-6E8A-4147-A177-3AD203B41FA5}">
                      <a16:colId xmlns:a16="http://schemas.microsoft.com/office/drawing/2014/main" val="3131028032"/>
                    </a:ext>
                  </a:extLst>
                </a:gridCol>
                <a:gridCol w="474582">
                  <a:extLst>
                    <a:ext uri="{9D8B030D-6E8A-4147-A177-3AD203B41FA5}">
                      <a16:colId xmlns:a16="http://schemas.microsoft.com/office/drawing/2014/main" val="2475000965"/>
                    </a:ext>
                  </a:extLst>
                </a:gridCol>
              </a:tblGrid>
              <a:tr h="351432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C1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C2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 err="1"/>
                        <a:t>Ck</a:t>
                      </a:r>
                      <a:endParaRPr lang="en-US" sz="1600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Cn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8250"/>
                  </a:ext>
                </a:extLst>
              </a:tr>
              <a:tr h="351432">
                <a:tc>
                  <a:txBody>
                    <a:bodyPr/>
                    <a:lstStyle/>
                    <a:p>
                      <a:r>
                        <a:rPr lang="en-US" sz="1600" dirty="0"/>
                        <a:t>G1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1.5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0.7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3.8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777577"/>
                  </a:ext>
                </a:extLst>
              </a:tr>
              <a:tr h="351432">
                <a:tc>
                  <a:txBody>
                    <a:bodyPr/>
                    <a:lstStyle/>
                    <a:p>
                      <a:r>
                        <a:rPr lang="en-US" sz="1600" dirty="0" err="1"/>
                        <a:t>Gk</a:t>
                      </a:r>
                      <a:endParaRPr lang="en-US" sz="1600" dirty="0"/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3.2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0.1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71983"/>
                  </a:ext>
                </a:extLst>
              </a:tr>
              <a:tr h="351432">
                <a:tc>
                  <a:txBody>
                    <a:bodyPr/>
                    <a:lstStyle/>
                    <a:p>
                      <a:r>
                        <a:rPr lang="en-US" sz="1600" dirty="0" err="1"/>
                        <a:t>Gn</a:t>
                      </a:r>
                      <a:endParaRPr lang="en-US" sz="1600" dirty="0"/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1.6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5.1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39240"/>
                  </a:ext>
                </a:extLst>
              </a:tr>
            </a:tbl>
          </a:graphicData>
        </a:graphic>
      </p:graphicFrame>
      <p:sp>
        <p:nvSpPr>
          <p:cNvPr id="79" name="Double flèche horizontale 78">
            <a:extLst>
              <a:ext uri="{FF2B5EF4-FFF2-40B4-BE49-F238E27FC236}">
                <a16:creationId xmlns:a16="http://schemas.microsoft.com/office/drawing/2014/main" id="{6BFDB037-D8F2-1E46-9F42-A4F932AA938C}"/>
              </a:ext>
            </a:extLst>
          </p:cNvPr>
          <p:cNvSpPr/>
          <p:nvPr/>
        </p:nvSpPr>
        <p:spPr>
          <a:xfrm>
            <a:off x="2409047" y="1594847"/>
            <a:ext cx="757256" cy="575280"/>
          </a:xfrm>
          <a:prstGeom prst="leftRightArrow">
            <a:avLst/>
          </a:prstGeom>
          <a:solidFill>
            <a:srgbClr val="C00000">
              <a:alpha val="25000"/>
            </a:srgbClr>
          </a:solidFill>
          <a:ln>
            <a:solidFill>
              <a:srgbClr val="C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ZoneTexte 79">
            <a:extLst>
              <a:ext uri="{FF2B5EF4-FFF2-40B4-BE49-F238E27FC236}">
                <a16:creationId xmlns:a16="http://schemas.microsoft.com/office/drawing/2014/main" id="{37F99183-A89E-D849-98B4-4A6F6A46F7F3}"/>
              </a:ext>
            </a:extLst>
          </p:cNvPr>
          <p:cNvSpPr txBox="1"/>
          <p:nvPr/>
        </p:nvSpPr>
        <p:spPr>
          <a:xfrm>
            <a:off x="537566" y="845064"/>
            <a:ext cx="15957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Single cell data Young/Old</a:t>
            </a:r>
          </a:p>
        </p:txBody>
      </p:sp>
      <p:sp>
        <p:nvSpPr>
          <p:cNvPr id="81" name="ZoneTexte 80">
            <a:extLst>
              <a:ext uri="{FF2B5EF4-FFF2-40B4-BE49-F238E27FC236}">
                <a16:creationId xmlns:a16="http://schemas.microsoft.com/office/drawing/2014/main" id="{74C7FEFF-7230-044D-947B-AFC247E002B1}"/>
              </a:ext>
            </a:extLst>
          </p:cNvPr>
          <p:cNvSpPr txBox="1"/>
          <p:nvPr/>
        </p:nvSpPr>
        <p:spPr>
          <a:xfrm>
            <a:off x="2971947" y="977660"/>
            <a:ext cx="189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 state space</a:t>
            </a:r>
          </a:p>
        </p:txBody>
      </p: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FA56C290-26AD-B245-AED9-450F8B580357}"/>
              </a:ext>
            </a:extLst>
          </p:cNvPr>
          <p:cNvCxnSpPr>
            <a:cxnSpLocks/>
          </p:cNvCxnSpPr>
          <p:nvPr/>
        </p:nvCxnSpPr>
        <p:spPr>
          <a:xfrm>
            <a:off x="1243038" y="619818"/>
            <a:ext cx="0" cy="310868"/>
          </a:xfrm>
          <a:prstGeom prst="straightConnector1">
            <a:avLst/>
          </a:prstGeom>
          <a:ln w="25400">
            <a:solidFill>
              <a:srgbClr val="009193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>
            <a:extLst>
              <a:ext uri="{FF2B5EF4-FFF2-40B4-BE49-F238E27FC236}">
                <a16:creationId xmlns:a16="http://schemas.microsoft.com/office/drawing/2014/main" id="{5776142C-7004-B041-B2C5-E0C8A8B719D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800" t="35429"/>
          <a:stretch/>
        </p:blipFill>
        <p:spPr>
          <a:xfrm>
            <a:off x="3166303" y="1472206"/>
            <a:ext cx="1531223" cy="1389079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FBD9B240-5D18-7B4D-94B8-11CBAE50DA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160" t="55710"/>
          <a:stretch/>
        </p:blipFill>
        <p:spPr>
          <a:xfrm>
            <a:off x="3060662" y="4150104"/>
            <a:ext cx="1740556" cy="956714"/>
          </a:xfrm>
          <a:prstGeom prst="rect">
            <a:avLst/>
          </a:prstGeom>
        </p:spPr>
      </p:pic>
      <p:cxnSp>
        <p:nvCxnSpPr>
          <p:cNvPr id="64" name="Connecteur en angle 63">
            <a:extLst>
              <a:ext uri="{FF2B5EF4-FFF2-40B4-BE49-F238E27FC236}">
                <a16:creationId xmlns:a16="http://schemas.microsoft.com/office/drawing/2014/main" id="{340B1813-513D-0D41-A4EC-EF7A7F999F42}"/>
              </a:ext>
            </a:extLst>
          </p:cNvPr>
          <p:cNvCxnSpPr>
            <a:cxnSpLocks/>
            <a:stCxn id="22" idx="3"/>
            <a:endCxn id="16" idx="1"/>
          </p:cNvCxnSpPr>
          <p:nvPr/>
        </p:nvCxnSpPr>
        <p:spPr>
          <a:xfrm flipV="1">
            <a:off x="2259874" y="4628461"/>
            <a:ext cx="800788" cy="212789"/>
          </a:xfrm>
          <a:prstGeom prst="bentConnector3">
            <a:avLst>
              <a:gd name="adj1" fmla="val 50000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necteur en angle 101">
            <a:extLst>
              <a:ext uri="{FF2B5EF4-FFF2-40B4-BE49-F238E27FC236}">
                <a16:creationId xmlns:a16="http://schemas.microsoft.com/office/drawing/2014/main" id="{CE090CF0-C3BF-DC49-AC0C-53C88EB0EBE3}"/>
              </a:ext>
            </a:extLst>
          </p:cNvPr>
          <p:cNvCxnSpPr>
            <a:cxnSpLocks/>
            <a:stCxn id="16" idx="0"/>
            <a:endCxn id="10" idx="2"/>
          </p:cNvCxnSpPr>
          <p:nvPr/>
        </p:nvCxnSpPr>
        <p:spPr>
          <a:xfrm rot="5400000" flipH="1" flipV="1">
            <a:off x="3287018" y="3505208"/>
            <a:ext cx="1288819" cy="975"/>
          </a:xfrm>
          <a:prstGeom prst="bentConnector3">
            <a:avLst>
              <a:gd name="adj1" fmla="val 50000"/>
            </a:avLst>
          </a:prstGeom>
          <a:ln w="31750">
            <a:solidFill>
              <a:srgbClr val="009193"/>
            </a:solidFill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ZoneTexte 149">
            <a:extLst>
              <a:ext uri="{FF2B5EF4-FFF2-40B4-BE49-F238E27FC236}">
                <a16:creationId xmlns:a16="http://schemas.microsoft.com/office/drawing/2014/main" id="{A02D60E5-5FC4-1141-B081-1982DD8BAE5A}"/>
              </a:ext>
            </a:extLst>
          </p:cNvPr>
          <p:cNvSpPr txBox="1"/>
          <p:nvPr/>
        </p:nvSpPr>
        <p:spPr>
          <a:xfrm>
            <a:off x="3112115" y="5319619"/>
            <a:ext cx="1848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f(G1) = !G2</a:t>
            </a:r>
          </a:p>
          <a:p>
            <a:r>
              <a:rPr lang="en-US" dirty="0"/>
              <a:t>f(G2) = G3 &amp; !G1</a:t>
            </a:r>
          </a:p>
          <a:p>
            <a:r>
              <a:rPr lang="en-US" dirty="0"/>
              <a:t>f(G3) = G1 </a:t>
            </a:r>
          </a:p>
        </p:txBody>
      </p:sp>
      <p:cxnSp>
        <p:nvCxnSpPr>
          <p:cNvPr id="218" name="Connecteur droit 217">
            <a:extLst>
              <a:ext uri="{FF2B5EF4-FFF2-40B4-BE49-F238E27FC236}">
                <a16:creationId xmlns:a16="http://schemas.microsoft.com/office/drawing/2014/main" id="{4C81F9D8-06DB-1E47-8B9F-F0054EFA619D}"/>
              </a:ext>
            </a:extLst>
          </p:cNvPr>
          <p:cNvCxnSpPr>
            <a:cxnSpLocks/>
          </p:cNvCxnSpPr>
          <p:nvPr/>
        </p:nvCxnSpPr>
        <p:spPr>
          <a:xfrm>
            <a:off x="6932591" y="348209"/>
            <a:ext cx="15461" cy="637985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rme libre 12">
            <a:extLst>
              <a:ext uri="{FF2B5EF4-FFF2-40B4-BE49-F238E27FC236}">
                <a16:creationId xmlns:a16="http://schemas.microsoft.com/office/drawing/2014/main" id="{EE688F7C-E262-BC4F-B2FA-789EB05CA314}"/>
              </a:ext>
            </a:extLst>
          </p:cNvPr>
          <p:cNvSpPr/>
          <p:nvPr/>
        </p:nvSpPr>
        <p:spPr>
          <a:xfrm>
            <a:off x="7464287" y="775252"/>
            <a:ext cx="2246243" cy="2594113"/>
          </a:xfrm>
          <a:custGeom>
            <a:avLst/>
            <a:gdLst>
              <a:gd name="connsiteX0" fmla="*/ 0 w 2246243"/>
              <a:gd name="connsiteY0" fmla="*/ 0 h 2594113"/>
              <a:gd name="connsiteX1" fmla="*/ 9939 w 2246243"/>
              <a:gd name="connsiteY1" fmla="*/ 2594113 h 2594113"/>
              <a:gd name="connsiteX2" fmla="*/ 1510748 w 2246243"/>
              <a:gd name="connsiteY2" fmla="*/ 2594113 h 2594113"/>
              <a:gd name="connsiteX3" fmla="*/ 2047461 w 2246243"/>
              <a:gd name="connsiteY3" fmla="*/ 1908313 h 2594113"/>
              <a:gd name="connsiteX4" fmla="*/ 2017643 w 2246243"/>
              <a:gd name="connsiteY4" fmla="*/ 1361661 h 2594113"/>
              <a:gd name="connsiteX5" fmla="*/ 2246243 w 2246243"/>
              <a:gd name="connsiteY5" fmla="*/ 983974 h 2594113"/>
              <a:gd name="connsiteX6" fmla="*/ 2206487 w 2246243"/>
              <a:gd name="connsiteY6" fmla="*/ 19878 h 2594113"/>
              <a:gd name="connsiteX7" fmla="*/ 0 w 2246243"/>
              <a:gd name="connsiteY7" fmla="*/ 0 h 2594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46243" h="2594113">
                <a:moveTo>
                  <a:pt x="0" y="0"/>
                </a:moveTo>
                <a:lnTo>
                  <a:pt x="9939" y="2594113"/>
                </a:lnTo>
                <a:lnTo>
                  <a:pt x="1510748" y="2594113"/>
                </a:lnTo>
                <a:lnTo>
                  <a:pt x="2047461" y="1908313"/>
                </a:lnTo>
                <a:lnTo>
                  <a:pt x="2017643" y="1361661"/>
                </a:lnTo>
                <a:lnTo>
                  <a:pt x="2246243" y="983974"/>
                </a:lnTo>
                <a:lnTo>
                  <a:pt x="2206487" y="19878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75000"/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orme libre 16">
            <a:extLst>
              <a:ext uri="{FF2B5EF4-FFF2-40B4-BE49-F238E27FC236}">
                <a16:creationId xmlns:a16="http://schemas.microsoft.com/office/drawing/2014/main" id="{5B6C4DDE-5830-9F43-998D-39E80EAB4E08}"/>
              </a:ext>
            </a:extLst>
          </p:cNvPr>
          <p:cNvSpPr/>
          <p:nvPr/>
        </p:nvSpPr>
        <p:spPr>
          <a:xfrm>
            <a:off x="9382539" y="795130"/>
            <a:ext cx="2364812" cy="2679590"/>
          </a:xfrm>
          <a:custGeom>
            <a:avLst/>
            <a:gdLst>
              <a:gd name="connsiteX0" fmla="*/ 417444 w 2364812"/>
              <a:gd name="connsiteY0" fmla="*/ 0 h 2679590"/>
              <a:gd name="connsiteX1" fmla="*/ 447261 w 2364812"/>
              <a:gd name="connsiteY1" fmla="*/ 576470 h 2679590"/>
              <a:gd name="connsiteX2" fmla="*/ 0 w 2364812"/>
              <a:gd name="connsiteY2" fmla="*/ 1272209 h 2679590"/>
              <a:gd name="connsiteX3" fmla="*/ 29818 w 2364812"/>
              <a:gd name="connsiteY3" fmla="*/ 1828800 h 2679590"/>
              <a:gd name="connsiteX4" fmla="*/ 94948 w 2364812"/>
              <a:gd name="connsiteY4" fmla="*/ 2044889 h 2679590"/>
              <a:gd name="connsiteX5" fmla="*/ 105706 w 2364812"/>
              <a:gd name="connsiteY5" fmla="*/ 2432164 h 2679590"/>
              <a:gd name="connsiteX6" fmla="*/ 1159955 w 2364812"/>
              <a:gd name="connsiteY6" fmla="*/ 2432164 h 2679590"/>
              <a:gd name="connsiteX7" fmla="*/ 1439654 w 2364812"/>
              <a:gd name="connsiteY7" fmla="*/ 2679590 h 2679590"/>
              <a:gd name="connsiteX8" fmla="*/ 2289508 w 2364812"/>
              <a:gd name="connsiteY8" fmla="*/ 2679590 h 2679590"/>
              <a:gd name="connsiteX9" fmla="*/ 2364812 w 2364812"/>
              <a:gd name="connsiteY9" fmla="*/ 1614583 h 2679590"/>
              <a:gd name="connsiteX10" fmla="*/ 2278750 w 2364812"/>
              <a:gd name="connsiteY10" fmla="*/ 33209 h 2679590"/>
              <a:gd name="connsiteX11" fmla="*/ 417444 w 2364812"/>
              <a:gd name="connsiteY11" fmla="*/ 0 h 2679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364812" h="2679590">
                <a:moveTo>
                  <a:pt x="417444" y="0"/>
                </a:moveTo>
                <a:lnTo>
                  <a:pt x="447261" y="576470"/>
                </a:lnTo>
                <a:lnTo>
                  <a:pt x="0" y="1272209"/>
                </a:lnTo>
                <a:lnTo>
                  <a:pt x="29818" y="1828800"/>
                </a:lnTo>
                <a:lnTo>
                  <a:pt x="94948" y="2044889"/>
                </a:lnTo>
                <a:lnTo>
                  <a:pt x="105706" y="2432164"/>
                </a:lnTo>
                <a:lnTo>
                  <a:pt x="1159955" y="2432164"/>
                </a:lnTo>
                <a:lnTo>
                  <a:pt x="1439654" y="2679590"/>
                </a:lnTo>
                <a:lnTo>
                  <a:pt x="2289508" y="2679590"/>
                </a:lnTo>
                <a:lnTo>
                  <a:pt x="2364812" y="1614583"/>
                </a:lnTo>
                <a:lnTo>
                  <a:pt x="2278750" y="33209"/>
                </a:lnTo>
                <a:lnTo>
                  <a:pt x="417444" y="0"/>
                </a:lnTo>
                <a:close/>
              </a:path>
            </a:pathLst>
          </a:cu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orme libre 23">
            <a:extLst>
              <a:ext uri="{FF2B5EF4-FFF2-40B4-BE49-F238E27FC236}">
                <a16:creationId xmlns:a16="http://schemas.microsoft.com/office/drawing/2014/main" id="{C5A70627-28ED-5647-80A8-556DFAC7065A}"/>
              </a:ext>
            </a:extLst>
          </p:cNvPr>
          <p:cNvSpPr/>
          <p:nvPr/>
        </p:nvSpPr>
        <p:spPr>
          <a:xfrm>
            <a:off x="9509760" y="3227295"/>
            <a:ext cx="2259106" cy="2679590"/>
          </a:xfrm>
          <a:custGeom>
            <a:avLst/>
            <a:gdLst>
              <a:gd name="connsiteX0" fmla="*/ 172122 w 2259106"/>
              <a:gd name="connsiteY0" fmla="*/ 613186 h 2721685"/>
              <a:gd name="connsiteX1" fmla="*/ 634701 w 2259106"/>
              <a:gd name="connsiteY1" fmla="*/ 419548 h 2721685"/>
              <a:gd name="connsiteX2" fmla="*/ 763793 w 2259106"/>
              <a:gd name="connsiteY2" fmla="*/ 129092 h 2721685"/>
              <a:gd name="connsiteX3" fmla="*/ 1226372 w 2259106"/>
              <a:gd name="connsiteY3" fmla="*/ 0 h 2721685"/>
              <a:gd name="connsiteX4" fmla="*/ 2043953 w 2259106"/>
              <a:gd name="connsiteY4" fmla="*/ 0 h 2721685"/>
              <a:gd name="connsiteX5" fmla="*/ 2194560 w 2259106"/>
              <a:gd name="connsiteY5" fmla="*/ 494852 h 2721685"/>
              <a:gd name="connsiteX6" fmla="*/ 2259106 w 2259106"/>
              <a:gd name="connsiteY6" fmla="*/ 2721685 h 2721685"/>
              <a:gd name="connsiteX7" fmla="*/ 559398 w 2259106"/>
              <a:gd name="connsiteY7" fmla="*/ 2721685 h 2721685"/>
              <a:gd name="connsiteX8" fmla="*/ 64546 w 2259106"/>
              <a:gd name="connsiteY8" fmla="*/ 2194560 h 2721685"/>
              <a:gd name="connsiteX9" fmla="*/ 0 w 2259106"/>
              <a:gd name="connsiteY9" fmla="*/ 1420010 h 2721685"/>
              <a:gd name="connsiteX10" fmla="*/ 204395 w 2259106"/>
              <a:gd name="connsiteY10" fmla="*/ 1151068 h 2721685"/>
              <a:gd name="connsiteX11" fmla="*/ 172122 w 2259106"/>
              <a:gd name="connsiteY11" fmla="*/ 613186 h 27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59106" h="2721685">
                <a:moveTo>
                  <a:pt x="172122" y="613186"/>
                </a:moveTo>
                <a:lnTo>
                  <a:pt x="634701" y="419548"/>
                </a:lnTo>
                <a:lnTo>
                  <a:pt x="763793" y="129092"/>
                </a:lnTo>
                <a:lnTo>
                  <a:pt x="1226372" y="0"/>
                </a:lnTo>
                <a:lnTo>
                  <a:pt x="2043953" y="0"/>
                </a:lnTo>
                <a:lnTo>
                  <a:pt x="2194560" y="494852"/>
                </a:lnTo>
                <a:lnTo>
                  <a:pt x="2259106" y="2721685"/>
                </a:lnTo>
                <a:lnTo>
                  <a:pt x="559398" y="2721685"/>
                </a:lnTo>
                <a:lnTo>
                  <a:pt x="64546" y="2194560"/>
                </a:lnTo>
                <a:lnTo>
                  <a:pt x="0" y="1420010"/>
                </a:lnTo>
                <a:lnTo>
                  <a:pt x="204395" y="1151068"/>
                </a:lnTo>
                <a:lnTo>
                  <a:pt x="172122" y="613186"/>
                </a:lnTo>
                <a:close/>
              </a:path>
            </a:pathLst>
          </a:custGeom>
          <a:solidFill>
            <a:srgbClr val="C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orme libre 26">
            <a:extLst>
              <a:ext uri="{FF2B5EF4-FFF2-40B4-BE49-F238E27FC236}">
                <a16:creationId xmlns:a16="http://schemas.microsoft.com/office/drawing/2014/main" id="{6823D55A-2B23-D14E-A355-8A3D3E704D6A}"/>
              </a:ext>
            </a:extLst>
          </p:cNvPr>
          <p:cNvSpPr/>
          <p:nvPr/>
        </p:nvSpPr>
        <p:spPr>
          <a:xfrm>
            <a:off x="7530353" y="3119718"/>
            <a:ext cx="2307398" cy="2829261"/>
          </a:xfrm>
          <a:custGeom>
            <a:avLst/>
            <a:gdLst>
              <a:gd name="connsiteX0" fmla="*/ 0 w 2280621"/>
              <a:gd name="connsiteY0" fmla="*/ 387275 h 2850776"/>
              <a:gd name="connsiteX1" fmla="*/ 129092 w 2280621"/>
              <a:gd name="connsiteY1" fmla="*/ 0 h 2850776"/>
              <a:gd name="connsiteX2" fmla="*/ 613186 w 2280621"/>
              <a:gd name="connsiteY2" fmla="*/ 0 h 2850776"/>
              <a:gd name="connsiteX3" fmla="*/ 839096 w 2280621"/>
              <a:gd name="connsiteY3" fmla="*/ 311971 h 2850776"/>
              <a:gd name="connsiteX4" fmla="*/ 1420009 w 2280621"/>
              <a:gd name="connsiteY4" fmla="*/ 311971 h 2850776"/>
              <a:gd name="connsiteX5" fmla="*/ 1495313 w 2280621"/>
              <a:gd name="connsiteY5" fmla="*/ 591670 h 2850776"/>
              <a:gd name="connsiteX6" fmla="*/ 2205318 w 2280621"/>
              <a:gd name="connsiteY6" fmla="*/ 602428 h 2850776"/>
              <a:gd name="connsiteX7" fmla="*/ 2280621 w 2280621"/>
              <a:gd name="connsiteY7" fmla="*/ 1420009 h 2850776"/>
              <a:gd name="connsiteX8" fmla="*/ 2119256 w 2280621"/>
              <a:gd name="connsiteY8" fmla="*/ 1592131 h 2850776"/>
              <a:gd name="connsiteX9" fmla="*/ 2173045 w 2280621"/>
              <a:gd name="connsiteY9" fmla="*/ 2312894 h 2850776"/>
              <a:gd name="connsiteX10" fmla="*/ 1796527 w 2280621"/>
              <a:gd name="connsiteY10" fmla="*/ 2850776 h 2850776"/>
              <a:gd name="connsiteX11" fmla="*/ 118334 w 2280621"/>
              <a:gd name="connsiteY11" fmla="*/ 2818503 h 2850776"/>
              <a:gd name="connsiteX12" fmla="*/ 118334 w 2280621"/>
              <a:gd name="connsiteY12" fmla="*/ 2818503 h 2850776"/>
              <a:gd name="connsiteX13" fmla="*/ 32273 w 2280621"/>
              <a:gd name="connsiteY13" fmla="*/ 2743200 h 2850776"/>
              <a:gd name="connsiteX14" fmla="*/ 0 w 2280621"/>
              <a:gd name="connsiteY14" fmla="*/ 387275 h 2850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280621" h="2850776">
                <a:moveTo>
                  <a:pt x="0" y="387275"/>
                </a:moveTo>
                <a:lnTo>
                  <a:pt x="129092" y="0"/>
                </a:lnTo>
                <a:lnTo>
                  <a:pt x="613186" y="0"/>
                </a:lnTo>
                <a:lnTo>
                  <a:pt x="839096" y="311971"/>
                </a:lnTo>
                <a:lnTo>
                  <a:pt x="1420009" y="311971"/>
                </a:lnTo>
                <a:lnTo>
                  <a:pt x="1495313" y="591670"/>
                </a:lnTo>
                <a:lnTo>
                  <a:pt x="2205318" y="602428"/>
                </a:lnTo>
                <a:lnTo>
                  <a:pt x="2280621" y="1420009"/>
                </a:lnTo>
                <a:lnTo>
                  <a:pt x="2119256" y="1592131"/>
                </a:lnTo>
                <a:lnTo>
                  <a:pt x="2173045" y="2312894"/>
                </a:lnTo>
                <a:lnTo>
                  <a:pt x="1796527" y="2850776"/>
                </a:lnTo>
                <a:lnTo>
                  <a:pt x="118334" y="2818503"/>
                </a:lnTo>
                <a:lnTo>
                  <a:pt x="118334" y="2818503"/>
                </a:lnTo>
                <a:lnTo>
                  <a:pt x="32273" y="2743200"/>
                </a:lnTo>
                <a:lnTo>
                  <a:pt x="0" y="387275"/>
                </a:lnTo>
                <a:close/>
              </a:path>
            </a:pathLst>
          </a:custGeom>
          <a:solidFill>
            <a:srgbClr val="92D05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2E891C18-FD58-D84B-933D-855A5FCAF6E9}"/>
              </a:ext>
            </a:extLst>
          </p:cNvPr>
          <p:cNvSpPr txBox="1"/>
          <p:nvPr/>
        </p:nvSpPr>
        <p:spPr>
          <a:xfrm>
            <a:off x="10074052" y="4983555"/>
            <a:ext cx="17089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TF network</a:t>
            </a:r>
          </a:p>
          <a:p>
            <a:pPr algn="r"/>
            <a:r>
              <a:rPr lang="en-US" dirty="0" err="1">
                <a:solidFill>
                  <a:srgbClr val="C00000"/>
                </a:solidFill>
              </a:rPr>
              <a:t>Bonzanni</a:t>
            </a:r>
            <a:r>
              <a:rPr lang="en-US" dirty="0">
                <a:solidFill>
                  <a:srgbClr val="C00000"/>
                </a:solidFill>
              </a:rPr>
              <a:t> (2013) BTR , Scenic </a:t>
            </a:r>
          </a:p>
        </p:txBody>
      </p:sp>
      <p:sp>
        <p:nvSpPr>
          <p:cNvPr id="82" name="ZoneTexte 81">
            <a:extLst>
              <a:ext uri="{FF2B5EF4-FFF2-40B4-BE49-F238E27FC236}">
                <a16:creationId xmlns:a16="http://schemas.microsoft.com/office/drawing/2014/main" id="{703B8D07-3DC8-6E4E-BBB8-FFE0815E1EE6}"/>
              </a:ext>
            </a:extLst>
          </p:cNvPr>
          <p:cNvSpPr txBox="1"/>
          <p:nvPr/>
        </p:nvSpPr>
        <p:spPr>
          <a:xfrm>
            <a:off x="7754418" y="5392339"/>
            <a:ext cx="79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MAPK</a:t>
            </a:r>
          </a:p>
        </p:txBody>
      </p:sp>
      <p:sp>
        <p:nvSpPr>
          <p:cNvPr id="83" name="ZoneTexte 82">
            <a:extLst>
              <a:ext uri="{FF2B5EF4-FFF2-40B4-BE49-F238E27FC236}">
                <a16:creationId xmlns:a16="http://schemas.microsoft.com/office/drawing/2014/main" id="{C9B603AF-63C7-AD42-8AF3-C26F3F56A78F}"/>
              </a:ext>
            </a:extLst>
          </p:cNvPr>
          <p:cNvSpPr txBox="1"/>
          <p:nvPr/>
        </p:nvSpPr>
        <p:spPr>
          <a:xfrm>
            <a:off x="7556143" y="898908"/>
            <a:ext cx="11779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Stress Hypoxia</a:t>
            </a: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70D4AD5A-FE6C-7D45-9FC1-A19AA82F8115}"/>
              </a:ext>
            </a:extLst>
          </p:cNvPr>
          <p:cNvSpPr txBox="1"/>
          <p:nvPr/>
        </p:nvSpPr>
        <p:spPr>
          <a:xfrm>
            <a:off x="10226116" y="898908"/>
            <a:ext cx="140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Morphogens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11BC2617-59E1-3A43-99B7-9662831B25EE}"/>
              </a:ext>
            </a:extLst>
          </p:cNvPr>
          <p:cNvSpPr txBox="1"/>
          <p:nvPr/>
        </p:nvSpPr>
        <p:spPr>
          <a:xfrm>
            <a:off x="328892" y="6377584"/>
            <a:ext cx="22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Modelling strategy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418EED44-0B33-E242-AD39-2BE9F306F1BC}"/>
              </a:ext>
            </a:extLst>
          </p:cNvPr>
          <p:cNvSpPr txBox="1"/>
          <p:nvPr/>
        </p:nvSpPr>
        <p:spPr>
          <a:xfrm>
            <a:off x="7340278" y="6377584"/>
            <a:ext cx="2271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/>
              <a:t>Interaction map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577777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8">
            <a:extLst>
              <a:ext uri="{FF2B5EF4-FFF2-40B4-BE49-F238E27FC236}">
                <a16:creationId xmlns:a16="http://schemas.microsoft.com/office/drawing/2014/main" id="{DF1FEA5D-0108-A647-B632-7A8A073FF8BA}"/>
              </a:ext>
            </a:extLst>
          </p:cNvPr>
          <p:cNvGrpSpPr/>
          <p:nvPr/>
        </p:nvGrpSpPr>
        <p:grpSpPr>
          <a:xfrm>
            <a:off x="1833886" y="2334047"/>
            <a:ext cx="2702888" cy="2479513"/>
            <a:chOff x="826892" y="3067637"/>
            <a:chExt cx="2702887" cy="2479513"/>
          </a:xfrm>
        </p:grpSpPr>
        <p:grpSp>
          <p:nvGrpSpPr>
            <p:cNvPr id="5" name="Grouper 48">
              <a:extLst>
                <a:ext uri="{FF2B5EF4-FFF2-40B4-BE49-F238E27FC236}">
                  <a16:creationId xmlns:a16="http://schemas.microsoft.com/office/drawing/2014/main" id="{F19B7A57-A5A3-EF4F-92E2-D6D93CA4A558}"/>
                </a:ext>
              </a:extLst>
            </p:cNvPr>
            <p:cNvGrpSpPr/>
            <p:nvPr/>
          </p:nvGrpSpPr>
          <p:grpSpPr>
            <a:xfrm>
              <a:off x="1160208" y="3666967"/>
              <a:ext cx="551855" cy="560770"/>
              <a:chOff x="648608" y="3364113"/>
              <a:chExt cx="254454" cy="206306"/>
            </a:xfrm>
          </p:grpSpPr>
          <p:sp>
            <p:nvSpPr>
              <p:cNvPr id="17" name="Oval 327">
                <a:extLst>
                  <a:ext uri="{FF2B5EF4-FFF2-40B4-BE49-F238E27FC236}">
                    <a16:creationId xmlns:a16="http://schemas.microsoft.com/office/drawing/2014/main" id="{46423B4D-B92B-A345-9991-5B7B298BEA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48608" y="3364113"/>
                <a:ext cx="254454" cy="206306"/>
              </a:xfrm>
              <a:prstGeom prst="ellipse">
                <a:avLst/>
              </a:prstGeom>
              <a:gradFill rotWithShape="0">
                <a:gsLst>
                  <a:gs pos="0">
                    <a:srgbClr val="FFEAEA"/>
                  </a:gs>
                  <a:gs pos="100000">
                    <a:srgbClr val="FF5050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18" name="Oval 328">
                <a:extLst>
                  <a:ext uri="{FF2B5EF4-FFF2-40B4-BE49-F238E27FC236}">
                    <a16:creationId xmlns:a16="http://schemas.microsoft.com/office/drawing/2014/main" id="{00AE83EF-8FCE-5841-B02D-38A9C6C3DF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8754" y="3405333"/>
                <a:ext cx="185990" cy="147361"/>
              </a:xfrm>
              <a:prstGeom prst="ellipse">
                <a:avLst/>
              </a:prstGeom>
              <a:gradFill rotWithShape="0">
                <a:gsLst>
                  <a:gs pos="0">
                    <a:srgbClr val="C2C2D7"/>
                  </a:gs>
                  <a:gs pos="100000">
                    <a:srgbClr val="666699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386820E-CC04-444E-ABE1-4719FEE0EA13}"/>
                </a:ext>
              </a:extLst>
            </p:cNvPr>
            <p:cNvSpPr txBox="1"/>
            <p:nvPr/>
          </p:nvSpPr>
          <p:spPr>
            <a:xfrm>
              <a:off x="1812204" y="3606623"/>
              <a:ext cx="1703729" cy="427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77" dirty="0">
                  <a:solidFill>
                    <a:srgbClr val="FF0000"/>
                  </a:solidFill>
                  <a:latin typeface="Arial"/>
                  <a:cs typeface="Arial"/>
                </a:rPr>
                <a:t>Young HSC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693C7B0-19A0-4548-B31D-5A7E6B81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718" y="3067637"/>
              <a:ext cx="1111314" cy="38509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703FBF5-7DB5-2D41-9D21-699D1A256931}"/>
                </a:ext>
              </a:extLst>
            </p:cNvPr>
            <p:cNvSpPr txBox="1"/>
            <p:nvPr/>
          </p:nvSpPr>
          <p:spPr>
            <a:xfrm>
              <a:off x="826892" y="3073333"/>
              <a:ext cx="1326691" cy="23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7" i="1" dirty="0">
                  <a:solidFill>
                    <a:schemeClr val="bg1"/>
                  </a:solidFill>
                  <a:latin typeface="Arial"/>
                  <a:cs typeface="Arial"/>
                </a:rPr>
                <a:t>Microenvironnement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B203CF-86C6-5F4C-A8F2-EBE070CFCA2E}"/>
                </a:ext>
              </a:extLst>
            </p:cNvPr>
            <p:cNvCxnSpPr/>
            <p:nvPr/>
          </p:nvCxnSpPr>
          <p:spPr>
            <a:xfrm>
              <a:off x="1797318" y="4284715"/>
              <a:ext cx="475540" cy="41369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52">
              <a:extLst>
                <a:ext uri="{FF2B5EF4-FFF2-40B4-BE49-F238E27FC236}">
                  <a16:creationId xmlns:a16="http://schemas.microsoft.com/office/drawing/2014/main" id="{94FD9105-2785-BB42-ACD5-7C6F6980D1C5}"/>
                </a:ext>
              </a:extLst>
            </p:cNvPr>
            <p:cNvGrpSpPr/>
            <p:nvPr/>
          </p:nvGrpSpPr>
          <p:grpSpPr>
            <a:xfrm>
              <a:off x="2307676" y="4605338"/>
              <a:ext cx="591230" cy="581095"/>
              <a:chOff x="638877" y="3350491"/>
              <a:chExt cx="277508" cy="206306"/>
            </a:xfrm>
          </p:grpSpPr>
          <p:sp>
            <p:nvSpPr>
              <p:cNvPr id="15" name="Oval 327">
                <a:extLst>
                  <a:ext uri="{FF2B5EF4-FFF2-40B4-BE49-F238E27FC236}">
                    <a16:creationId xmlns:a16="http://schemas.microsoft.com/office/drawing/2014/main" id="{1D98F50C-C5F9-D74E-BCA3-92048DEA02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38877" y="3350491"/>
                <a:ext cx="277508" cy="20630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16" name="Oval 328">
                <a:extLst>
                  <a:ext uri="{FF2B5EF4-FFF2-40B4-BE49-F238E27FC236}">
                    <a16:creationId xmlns:a16="http://schemas.microsoft.com/office/drawing/2014/main" id="{C56D45EC-1223-3C45-868B-3E4BADD855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0543" y="3389830"/>
                <a:ext cx="180177" cy="14736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AEAA1BB-34FA-E14E-B4F8-916E8C7B7342}"/>
                </a:ext>
              </a:extLst>
            </p:cNvPr>
            <p:cNvSpPr txBox="1"/>
            <p:nvPr/>
          </p:nvSpPr>
          <p:spPr>
            <a:xfrm>
              <a:off x="1724669" y="5208596"/>
              <a:ext cx="180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/>
                  <a:cs typeface="Arial Black"/>
                </a:rPr>
                <a:t>Differentiation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4181C801-C94E-C44A-8B68-50BC7C68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4" t="5641" r="4155" b="4337"/>
          <a:stretch/>
        </p:blipFill>
        <p:spPr>
          <a:xfrm>
            <a:off x="3309606" y="2079381"/>
            <a:ext cx="796402" cy="704890"/>
          </a:xfrm>
          <a:prstGeom prst="rect">
            <a:avLst/>
          </a:prstGeom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45CACDD2-FEDB-1749-AB31-6B60935CB2F5}"/>
              </a:ext>
            </a:extLst>
          </p:cNvPr>
          <p:cNvSpPr txBox="1"/>
          <p:nvPr/>
        </p:nvSpPr>
        <p:spPr>
          <a:xfrm>
            <a:off x="5216494" y="3350034"/>
            <a:ext cx="127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Aging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4B2EE60E-D9DB-9143-A4C2-8BA14E455555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4486925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Biological context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E5B7117-7ABC-BA4A-8590-8B154B8F4645}"/>
              </a:ext>
            </a:extLst>
          </p:cNvPr>
          <p:cNvSpPr txBox="1"/>
          <p:nvPr/>
        </p:nvSpPr>
        <p:spPr>
          <a:xfrm>
            <a:off x="2304367" y="57173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8000"/>
                </a:solidFill>
                <a:latin typeface="Arial"/>
                <a:cs typeface="Arial"/>
              </a:rPr>
              <a:t>Normal </a:t>
            </a:r>
            <a:r>
              <a:rPr lang="fr-FR" b="1" dirty="0" err="1">
                <a:solidFill>
                  <a:srgbClr val="008000"/>
                </a:solidFill>
                <a:latin typeface="Arial"/>
                <a:cs typeface="Arial"/>
              </a:rPr>
              <a:t>hematopoiesis</a:t>
            </a:r>
            <a:endParaRPr lang="fr-FR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2" name="Flèche droite rayée 51">
            <a:extLst>
              <a:ext uri="{FF2B5EF4-FFF2-40B4-BE49-F238E27FC236}">
                <a16:creationId xmlns:a16="http://schemas.microsoft.com/office/drawing/2014/main" id="{0329035C-6C23-C448-9A0D-1EE9841650C7}"/>
              </a:ext>
            </a:extLst>
          </p:cNvPr>
          <p:cNvSpPr/>
          <p:nvPr/>
        </p:nvSpPr>
        <p:spPr>
          <a:xfrm rot="5400000">
            <a:off x="3266331" y="5022792"/>
            <a:ext cx="687908" cy="350659"/>
          </a:xfrm>
          <a:prstGeom prst="striped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35497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Forme libre 116">
            <a:extLst>
              <a:ext uri="{FF2B5EF4-FFF2-40B4-BE49-F238E27FC236}">
                <a16:creationId xmlns:a16="http://schemas.microsoft.com/office/drawing/2014/main" id="{830DC9EB-E858-6E49-8115-F31005BC00A2}"/>
              </a:ext>
            </a:extLst>
          </p:cNvPr>
          <p:cNvSpPr/>
          <p:nvPr/>
        </p:nvSpPr>
        <p:spPr>
          <a:xfrm>
            <a:off x="5865223" y="3426655"/>
            <a:ext cx="2643798" cy="2516946"/>
          </a:xfrm>
          <a:custGeom>
            <a:avLst/>
            <a:gdLst>
              <a:gd name="connsiteX0" fmla="*/ 2965268 w 3056708"/>
              <a:gd name="connsiteY0" fmla="*/ 613954 h 2455817"/>
              <a:gd name="connsiteX1" fmla="*/ 2965268 w 3056708"/>
              <a:gd name="connsiteY1" fmla="*/ 613954 h 2455817"/>
              <a:gd name="connsiteX2" fmla="*/ 2873828 w 3056708"/>
              <a:gd name="connsiteY2" fmla="*/ 470263 h 2455817"/>
              <a:gd name="connsiteX3" fmla="*/ 2847703 w 3056708"/>
              <a:gd name="connsiteY3" fmla="*/ 431074 h 2455817"/>
              <a:gd name="connsiteX4" fmla="*/ 2756263 w 3056708"/>
              <a:gd name="connsiteY4" fmla="*/ 352697 h 2455817"/>
              <a:gd name="connsiteX5" fmla="*/ 2664823 w 3056708"/>
              <a:gd name="connsiteY5" fmla="*/ 287383 h 2455817"/>
              <a:gd name="connsiteX6" fmla="*/ 2586446 w 3056708"/>
              <a:gd name="connsiteY6" fmla="*/ 209006 h 2455817"/>
              <a:gd name="connsiteX7" fmla="*/ 2495006 w 3056708"/>
              <a:gd name="connsiteY7" fmla="*/ 156754 h 2455817"/>
              <a:gd name="connsiteX8" fmla="*/ 2455817 w 3056708"/>
              <a:gd name="connsiteY8" fmla="*/ 143691 h 2455817"/>
              <a:gd name="connsiteX9" fmla="*/ 2364377 w 3056708"/>
              <a:gd name="connsiteY9" fmla="*/ 91440 h 2455817"/>
              <a:gd name="connsiteX10" fmla="*/ 2259874 w 3056708"/>
              <a:gd name="connsiteY10" fmla="*/ 39188 h 2455817"/>
              <a:gd name="connsiteX11" fmla="*/ 2220686 w 3056708"/>
              <a:gd name="connsiteY11" fmla="*/ 26126 h 2455817"/>
              <a:gd name="connsiteX12" fmla="*/ 2116183 w 3056708"/>
              <a:gd name="connsiteY12" fmla="*/ 0 h 2455817"/>
              <a:gd name="connsiteX13" fmla="*/ 1619794 w 3056708"/>
              <a:gd name="connsiteY13" fmla="*/ 13063 h 2455817"/>
              <a:gd name="connsiteX14" fmla="*/ 1489166 w 3056708"/>
              <a:gd name="connsiteY14" fmla="*/ 65314 h 2455817"/>
              <a:gd name="connsiteX15" fmla="*/ 1410788 w 3056708"/>
              <a:gd name="connsiteY15" fmla="*/ 91440 h 2455817"/>
              <a:gd name="connsiteX16" fmla="*/ 1371600 w 3056708"/>
              <a:gd name="connsiteY16" fmla="*/ 104503 h 2455817"/>
              <a:gd name="connsiteX17" fmla="*/ 1332411 w 3056708"/>
              <a:gd name="connsiteY17" fmla="*/ 117566 h 2455817"/>
              <a:gd name="connsiteX18" fmla="*/ 1254034 w 3056708"/>
              <a:gd name="connsiteY18" fmla="*/ 169817 h 2455817"/>
              <a:gd name="connsiteX19" fmla="*/ 1136468 w 3056708"/>
              <a:gd name="connsiteY19" fmla="*/ 235131 h 2455817"/>
              <a:gd name="connsiteX20" fmla="*/ 1097280 w 3056708"/>
              <a:gd name="connsiteY20" fmla="*/ 261257 h 2455817"/>
              <a:gd name="connsiteX21" fmla="*/ 979714 w 3056708"/>
              <a:gd name="connsiteY21" fmla="*/ 313508 h 2455817"/>
              <a:gd name="connsiteX22" fmla="*/ 940526 w 3056708"/>
              <a:gd name="connsiteY22" fmla="*/ 352697 h 2455817"/>
              <a:gd name="connsiteX23" fmla="*/ 862148 w 3056708"/>
              <a:gd name="connsiteY23" fmla="*/ 391886 h 2455817"/>
              <a:gd name="connsiteX24" fmla="*/ 822960 w 3056708"/>
              <a:gd name="connsiteY24" fmla="*/ 431074 h 2455817"/>
              <a:gd name="connsiteX25" fmla="*/ 783771 w 3056708"/>
              <a:gd name="connsiteY25" fmla="*/ 457200 h 2455817"/>
              <a:gd name="connsiteX26" fmla="*/ 705394 w 3056708"/>
              <a:gd name="connsiteY26" fmla="*/ 522514 h 2455817"/>
              <a:gd name="connsiteX27" fmla="*/ 640080 w 3056708"/>
              <a:gd name="connsiteY27" fmla="*/ 574766 h 2455817"/>
              <a:gd name="connsiteX28" fmla="*/ 574766 w 3056708"/>
              <a:gd name="connsiteY28" fmla="*/ 653143 h 2455817"/>
              <a:gd name="connsiteX29" fmla="*/ 496388 w 3056708"/>
              <a:gd name="connsiteY29" fmla="*/ 705394 h 2455817"/>
              <a:gd name="connsiteX30" fmla="*/ 457200 w 3056708"/>
              <a:gd name="connsiteY30" fmla="*/ 731520 h 2455817"/>
              <a:gd name="connsiteX31" fmla="*/ 378823 w 3056708"/>
              <a:gd name="connsiteY31" fmla="*/ 770708 h 2455817"/>
              <a:gd name="connsiteX32" fmla="*/ 352697 w 3056708"/>
              <a:gd name="connsiteY32" fmla="*/ 809897 h 2455817"/>
              <a:gd name="connsiteX33" fmla="*/ 313508 w 3056708"/>
              <a:gd name="connsiteY33" fmla="*/ 836023 h 2455817"/>
              <a:gd name="connsiteX34" fmla="*/ 222068 w 3056708"/>
              <a:gd name="connsiteY34" fmla="*/ 927463 h 2455817"/>
              <a:gd name="connsiteX35" fmla="*/ 182880 w 3056708"/>
              <a:gd name="connsiteY35" fmla="*/ 966651 h 2455817"/>
              <a:gd name="connsiteX36" fmla="*/ 143691 w 3056708"/>
              <a:gd name="connsiteY36" fmla="*/ 992777 h 2455817"/>
              <a:gd name="connsiteX37" fmla="*/ 91440 w 3056708"/>
              <a:gd name="connsiteY37" fmla="*/ 1045028 h 2455817"/>
              <a:gd name="connsiteX38" fmla="*/ 52251 w 3056708"/>
              <a:gd name="connsiteY38" fmla="*/ 1071154 h 2455817"/>
              <a:gd name="connsiteX39" fmla="*/ 39188 w 3056708"/>
              <a:gd name="connsiteY39" fmla="*/ 1110343 h 2455817"/>
              <a:gd name="connsiteX40" fmla="*/ 0 w 3056708"/>
              <a:gd name="connsiteY40" fmla="*/ 1188720 h 2455817"/>
              <a:gd name="connsiteX41" fmla="*/ 13063 w 3056708"/>
              <a:gd name="connsiteY41" fmla="*/ 1593668 h 2455817"/>
              <a:gd name="connsiteX42" fmla="*/ 39188 w 3056708"/>
              <a:gd name="connsiteY42" fmla="*/ 1672046 h 2455817"/>
              <a:gd name="connsiteX43" fmla="*/ 65314 w 3056708"/>
              <a:gd name="connsiteY43" fmla="*/ 1711234 h 2455817"/>
              <a:gd name="connsiteX44" fmla="*/ 78377 w 3056708"/>
              <a:gd name="connsiteY44" fmla="*/ 1750423 h 2455817"/>
              <a:gd name="connsiteX45" fmla="*/ 130628 w 3056708"/>
              <a:gd name="connsiteY45" fmla="*/ 1828800 h 2455817"/>
              <a:gd name="connsiteX46" fmla="*/ 182880 w 3056708"/>
              <a:gd name="connsiteY46" fmla="*/ 1907177 h 2455817"/>
              <a:gd name="connsiteX47" fmla="*/ 248194 w 3056708"/>
              <a:gd name="connsiteY47" fmla="*/ 2024743 h 2455817"/>
              <a:gd name="connsiteX48" fmla="*/ 274320 w 3056708"/>
              <a:gd name="connsiteY48" fmla="*/ 2063931 h 2455817"/>
              <a:gd name="connsiteX49" fmla="*/ 300446 w 3056708"/>
              <a:gd name="connsiteY49" fmla="*/ 2103120 h 2455817"/>
              <a:gd name="connsiteX50" fmla="*/ 339634 w 3056708"/>
              <a:gd name="connsiteY50" fmla="*/ 2129246 h 2455817"/>
              <a:gd name="connsiteX51" fmla="*/ 404948 w 3056708"/>
              <a:gd name="connsiteY51" fmla="*/ 2207623 h 2455817"/>
              <a:gd name="connsiteX52" fmla="*/ 483326 w 3056708"/>
              <a:gd name="connsiteY52" fmla="*/ 2259874 h 2455817"/>
              <a:gd name="connsiteX53" fmla="*/ 522514 w 3056708"/>
              <a:gd name="connsiteY53" fmla="*/ 2286000 h 2455817"/>
              <a:gd name="connsiteX54" fmla="*/ 561703 w 3056708"/>
              <a:gd name="connsiteY54" fmla="*/ 2312126 h 2455817"/>
              <a:gd name="connsiteX55" fmla="*/ 640080 w 3056708"/>
              <a:gd name="connsiteY55" fmla="*/ 2338251 h 2455817"/>
              <a:gd name="connsiteX56" fmla="*/ 679268 w 3056708"/>
              <a:gd name="connsiteY56" fmla="*/ 2364377 h 2455817"/>
              <a:gd name="connsiteX57" fmla="*/ 757646 w 3056708"/>
              <a:gd name="connsiteY57" fmla="*/ 2390503 h 2455817"/>
              <a:gd name="connsiteX58" fmla="*/ 796834 w 3056708"/>
              <a:gd name="connsiteY58" fmla="*/ 2403566 h 2455817"/>
              <a:gd name="connsiteX59" fmla="*/ 836023 w 3056708"/>
              <a:gd name="connsiteY59" fmla="*/ 2416628 h 2455817"/>
              <a:gd name="connsiteX60" fmla="*/ 875211 w 3056708"/>
              <a:gd name="connsiteY60" fmla="*/ 2429691 h 2455817"/>
              <a:gd name="connsiteX61" fmla="*/ 1018903 w 3056708"/>
              <a:gd name="connsiteY61" fmla="*/ 2442754 h 2455817"/>
              <a:gd name="connsiteX62" fmla="*/ 1175657 w 3056708"/>
              <a:gd name="connsiteY62" fmla="*/ 2429691 h 2455817"/>
              <a:gd name="connsiteX63" fmla="*/ 1280160 w 3056708"/>
              <a:gd name="connsiteY63" fmla="*/ 2442754 h 2455817"/>
              <a:gd name="connsiteX64" fmla="*/ 1541417 w 3056708"/>
              <a:gd name="connsiteY64" fmla="*/ 2455817 h 2455817"/>
              <a:gd name="connsiteX65" fmla="*/ 1959428 w 3056708"/>
              <a:gd name="connsiteY65" fmla="*/ 2442754 h 2455817"/>
              <a:gd name="connsiteX66" fmla="*/ 2076994 w 3056708"/>
              <a:gd name="connsiteY66" fmla="*/ 2416628 h 2455817"/>
              <a:gd name="connsiteX67" fmla="*/ 2116183 w 3056708"/>
              <a:gd name="connsiteY67" fmla="*/ 2390503 h 2455817"/>
              <a:gd name="connsiteX68" fmla="*/ 2155371 w 3056708"/>
              <a:gd name="connsiteY68" fmla="*/ 2377440 h 2455817"/>
              <a:gd name="connsiteX69" fmla="*/ 2299063 w 3056708"/>
              <a:gd name="connsiteY69" fmla="*/ 2338251 h 2455817"/>
              <a:gd name="connsiteX70" fmla="*/ 2364377 w 3056708"/>
              <a:gd name="connsiteY70" fmla="*/ 2312126 h 2455817"/>
              <a:gd name="connsiteX71" fmla="*/ 2442754 w 3056708"/>
              <a:gd name="connsiteY71" fmla="*/ 2272937 h 2455817"/>
              <a:gd name="connsiteX72" fmla="*/ 2481943 w 3056708"/>
              <a:gd name="connsiteY72" fmla="*/ 2233748 h 2455817"/>
              <a:gd name="connsiteX73" fmla="*/ 2521131 w 3056708"/>
              <a:gd name="connsiteY73" fmla="*/ 2207623 h 2455817"/>
              <a:gd name="connsiteX74" fmla="*/ 2534194 w 3056708"/>
              <a:gd name="connsiteY74" fmla="*/ 2168434 h 2455817"/>
              <a:gd name="connsiteX75" fmla="*/ 2612571 w 3056708"/>
              <a:gd name="connsiteY75" fmla="*/ 2116183 h 2455817"/>
              <a:gd name="connsiteX76" fmla="*/ 2651760 w 3056708"/>
              <a:gd name="connsiteY76" fmla="*/ 2076994 h 2455817"/>
              <a:gd name="connsiteX77" fmla="*/ 2704011 w 3056708"/>
              <a:gd name="connsiteY77" fmla="*/ 1998617 h 2455817"/>
              <a:gd name="connsiteX78" fmla="*/ 2743200 w 3056708"/>
              <a:gd name="connsiteY78" fmla="*/ 1789611 h 2455817"/>
              <a:gd name="connsiteX79" fmla="*/ 2782388 w 3056708"/>
              <a:gd name="connsiteY79" fmla="*/ 1606731 h 2455817"/>
              <a:gd name="connsiteX80" fmla="*/ 2808514 w 3056708"/>
              <a:gd name="connsiteY80" fmla="*/ 1528354 h 2455817"/>
              <a:gd name="connsiteX81" fmla="*/ 2821577 w 3056708"/>
              <a:gd name="connsiteY81" fmla="*/ 1476103 h 2455817"/>
              <a:gd name="connsiteX82" fmla="*/ 2873828 w 3056708"/>
              <a:gd name="connsiteY82" fmla="*/ 1332411 h 2455817"/>
              <a:gd name="connsiteX83" fmla="*/ 2899954 w 3056708"/>
              <a:gd name="connsiteY83" fmla="*/ 1214846 h 2455817"/>
              <a:gd name="connsiteX84" fmla="*/ 2913017 w 3056708"/>
              <a:gd name="connsiteY84" fmla="*/ 1149531 h 2455817"/>
              <a:gd name="connsiteX85" fmla="*/ 2939143 w 3056708"/>
              <a:gd name="connsiteY85" fmla="*/ 1097280 h 2455817"/>
              <a:gd name="connsiteX86" fmla="*/ 2965268 w 3056708"/>
              <a:gd name="connsiteY86" fmla="*/ 992777 h 2455817"/>
              <a:gd name="connsiteX87" fmla="*/ 2978331 w 3056708"/>
              <a:gd name="connsiteY87" fmla="*/ 927463 h 2455817"/>
              <a:gd name="connsiteX88" fmla="*/ 3004457 w 3056708"/>
              <a:gd name="connsiteY88" fmla="*/ 849086 h 2455817"/>
              <a:gd name="connsiteX89" fmla="*/ 3017520 w 3056708"/>
              <a:gd name="connsiteY89" fmla="*/ 809897 h 2455817"/>
              <a:gd name="connsiteX90" fmla="*/ 3030583 w 3056708"/>
              <a:gd name="connsiteY90" fmla="*/ 757646 h 2455817"/>
              <a:gd name="connsiteX91" fmla="*/ 3056708 w 3056708"/>
              <a:gd name="connsiteY91" fmla="*/ 679268 h 2455817"/>
              <a:gd name="connsiteX92" fmla="*/ 3004457 w 3056708"/>
              <a:gd name="connsiteY92" fmla="*/ 561703 h 2455817"/>
              <a:gd name="connsiteX93" fmla="*/ 2965268 w 3056708"/>
              <a:gd name="connsiteY93" fmla="*/ 548640 h 2455817"/>
              <a:gd name="connsiteX94" fmla="*/ 2926080 w 3056708"/>
              <a:gd name="connsiteY94" fmla="*/ 561703 h 2455817"/>
              <a:gd name="connsiteX95" fmla="*/ 2965268 w 3056708"/>
              <a:gd name="connsiteY95" fmla="*/ 613954 h 2455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3056708" h="2455817">
                <a:moveTo>
                  <a:pt x="2965268" y="613954"/>
                </a:moveTo>
                <a:lnTo>
                  <a:pt x="2965268" y="613954"/>
                </a:lnTo>
                <a:lnTo>
                  <a:pt x="2873828" y="470263"/>
                </a:lnTo>
                <a:cubicBezTo>
                  <a:pt x="2865338" y="457057"/>
                  <a:pt x="2860263" y="440494"/>
                  <a:pt x="2847703" y="431074"/>
                </a:cubicBezTo>
                <a:cubicBezTo>
                  <a:pt x="2652054" y="284341"/>
                  <a:pt x="2919981" y="489131"/>
                  <a:pt x="2756263" y="352697"/>
                </a:cubicBezTo>
                <a:cubicBezTo>
                  <a:pt x="2660844" y="273180"/>
                  <a:pt x="2782489" y="393282"/>
                  <a:pt x="2664823" y="287383"/>
                </a:cubicBezTo>
                <a:cubicBezTo>
                  <a:pt x="2637360" y="262667"/>
                  <a:pt x="2617188" y="229501"/>
                  <a:pt x="2586446" y="209006"/>
                </a:cubicBezTo>
                <a:cubicBezTo>
                  <a:pt x="2547090" y="182769"/>
                  <a:pt x="2541410" y="176641"/>
                  <a:pt x="2495006" y="156754"/>
                </a:cubicBezTo>
                <a:cubicBezTo>
                  <a:pt x="2482350" y="151330"/>
                  <a:pt x="2468473" y="149115"/>
                  <a:pt x="2455817" y="143691"/>
                </a:cubicBezTo>
                <a:cubicBezTo>
                  <a:pt x="2358792" y="102109"/>
                  <a:pt x="2444546" y="135169"/>
                  <a:pt x="2364377" y="91440"/>
                </a:cubicBezTo>
                <a:cubicBezTo>
                  <a:pt x="2330186" y="72791"/>
                  <a:pt x="2296822" y="51503"/>
                  <a:pt x="2259874" y="39188"/>
                </a:cubicBezTo>
                <a:cubicBezTo>
                  <a:pt x="2246811" y="34834"/>
                  <a:pt x="2233970" y="29749"/>
                  <a:pt x="2220686" y="26126"/>
                </a:cubicBezTo>
                <a:cubicBezTo>
                  <a:pt x="2186045" y="16678"/>
                  <a:pt x="2116183" y="0"/>
                  <a:pt x="2116183" y="0"/>
                </a:cubicBezTo>
                <a:cubicBezTo>
                  <a:pt x="1950720" y="4354"/>
                  <a:pt x="1784931" y="1804"/>
                  <a:pt x="1619794" y="13063"/>
                </a:cubicBezTo>
                <a:cubicBezTo>
                  <a:pt x="1567563" y="16624"/>
                  <a:pt x="1534497" y="47181"/>
                  <a:pt x="1489166" y="65314"/>
                </a:cubicBezTo>
                <a:cubicBezTo>
                  <a:pt x="1463597" y="75542"/>
                  <a:pt x="1436914" y="82731"/>
                  <a:pt x="1410788" y="91440"/>
                </a:cubicBezTo>
                <a:lnTo>
                  <a:pt x="1371600" y="104503"/>
                </a:lnTo>
                <a:cubicBezTo>
                  <a:pt x="1358537" y="108857"/>
                  <a:pt x="1343868" y="109928"/>
                  <a:pt x="1332411" y="117566"/>
                </a:cubicBezTo>
                <a:cubicBezTo>
                  <a:pt x="1306285" y="134983"/>
                  <a:pt x="1283822" y="159888"/>
                  <a:pt x="1254034" y="169817"/>
                </a:cubicBezTo>
                <a:cubicBezTo>
                  <a:pt x="1185059" y="192809"/>
                  <a:pt x="1226300" y="175243"/>
                  <a:pt x="1136468" y="235131"/>
                </a:cubicBezTo>
                <a:cubicBezTo>
                  <a:pt x="1123405" y="243839"/>
                  <a:pt x="1112174" y="256292"/>
                  <a:pt x="1097280" y="261257"/>
                </a:cubicBezTo>
                <a:cubicBezTo>
                  <a:pt x="1040327" y="280242"/>
                  <a:pt x="1021113" y="279009"/>
                  <a:pt x="979714" y="313508"/>
                </a:cubicBezTo>
                <a:cubicBezTo>
                  <a:pt x="965522" y="325335"/>
                  <a:pt x="955897" y="342450"/>
                  <a:pt x="940526" y="352697"/>
                </a:cubicBezTo>
                <a:cubicBezTo>
                  <a:pt x="822689" y="431256"/>
                  <a:pt x="985485" y="289106"/>
                  <a:pt x="862148" y="391886"/>
                </a:cubicBezTo>
                <a:cubicBezTo>
                  <a:pt x="847956" y="403712"/>
                  <a:pt x="837152" y="419248"/>
                  <a:pt x="822960" y="431074"/>
                </a:cubicBezTo>
                <a:cubicBezTo>
                  <a:pt x="810899" y="441125"/>
                  <a:pt x="795832" y="447149"/>
                  <a:pt x="783771" y="457200"/>
                </a:cubicBezTo>
                <a:cubicBezTo>
                  <a:pt x="683191" y="541017"/>
                  <a:pt x="802694" y="457647"/>
                  <a:pt x="705394" y="522514"/>
                </a:cubicBezTo>
                <a:cubicBezTo>
                  <a:pt x="646965" y="610157"/>
                  <a:pt x="715794" y="524290"/>
                  <a:pt x="640080" y="574766"/>
                </a:cubicBezTo>
                <a:cubicBezTo>
                  <a:pt x="541841" y="640258"/>
                  <a:pt x="651886" y="585663"/>
                  <a:pt x="574766" y="653143"/>
                </a:cubicBezTo>
                <a:cubicBezTo>
                  <a:pt x="551136" y="673820"/>
                  <a:pt x="522514" y="687977"/>
                  <a:pt x="496388" y="705394"/>
                </a:cubicBezTo>
                <a:cubicBezTo>
                  <a:pt x="483325" y="714102"/>
                  <a:pt x="472094" y="726555"/>
                  <a:pt x="457200" y="731520"/>
                </a:cubicBezTo>
                <a:cubicBezTo>
                  <a:pt x="403117" y="749548"/>
                  <a:pt x="429468" y="736945"/>
                  <a:pt x="378823" y="770708"/>
                </a:cubicBezTo>
                <a:cubicBezTo>
                  <a:pt x="370114" y="783771"/>
                  <a:pt x="363798" y="798796"/>
                  <a:pt x="352697" y="809897"/>
                </a:cubicBezTo>
                <a:cubicBezTo>
                  <a:pt x="341596" y="820998"/>
                  <a:pt x="323846" y="824208"/>
                  <a:pt x="313508" y="836023"/>
                </a:cubicBezTo>
                <a:cubicBezTo>
                  <a:pt x="227197" y="934664"/>
                  <a:pt x="302632" y="900608"/>
                  <a:pt x="222068" y="927463"/>
                </a:cubicBezTo>
                <a:cubicBezTo>
                  <a:pt x="209005" y="940526"/>
                  <a:pt x="197072" y="954825"/>
                  <a:pt x="182880" y="966651"/>
                </a:cubicBezTo>
                <a:cubicBezTo>
                  <a:pt x="170819" y="976702"/>
                  <a:pt x="153499" y="980518"/>
                  <a:pt x="143691" y="992777"/>
                </a:cubicBezTo>
                <a:cubicBezTo>
                  <a:pt x="93023" y="1056112"/>
                  <a:pt x="176940" y="1016529"/>
                  <a:pt x="91440" y="1045028"/>
                </a:cubicBezTo>
                <a:cubicBezTo>
                  <a:pt x="78377" y="1053737"/>
                  <a:pt x="62059" y="1058895"/>
                  <a:pt x="52251" y="1071154"/>
                </a:cubicBezTo>
                <a:cubicBezTo>
                  <a:pt x="43649" y="1081906"/>
                  <a:pt x="45346" y="1098027"/>
                  <a:pt x="39188" y="1110343"/>
                </a:cubicBezTo>
                <a:cubicBezTo>
                  <a:pt x="-11457" y="1211634"/>
                  <a:pt x="32835" y="1090216"/>
                  <a:pt x="0" y="1188720"/>
                </a:cubicBezTo>
                <a:cubicBezTo>
                  <a:pt x="4354" y="1323703"/>
                  <a:pt x="2149" y="1459057"/>
                  <a:pt x="13063" y="1593668"/>
                </a:cubicBezTo>
                <a:cubicBezTo>
                  <a:pt x="15289" y="1621117"/>
                  <a:pt x="23912" y="1649132"/>
                  <a:pt x="39188" y="1672046"/>
                </a:cubicBezTo>
                <a:lnTo>
                  <a:pt x="65314" y="1711234"/>
                </a:lnTo>
                <a:cubicBezTo>
                  <a:pt x="69668" y="1724297"/>
                  <a:pt x="71690" y="1738386"/>
                  <a:pt x="78377" y="1750423"/>
                </a:cubicBezTo>
                <a:cubicBezTo>
                  <a:pt x="93626" y="1777871"/>
                  <a:pt x="120699" y="1799012"/>
                  <a:pt x="130628" y="1828800"/>
                </a:cubicBezTo>
                <a:cubicBezTo>
                  <a:pt x="149533" y="1885514"/>
                  <a:pt x="133955" y="1858252"/>
                  <a:pt x="182880" y="1907177"/>
                </a:cubicBezTo>
                <a:cubicBezTo>
                  <a:pt x="205872" y="1976153"/>
                  <a:pt x="188306" y="1934911"/>
                  <a:pt x="248194" y="2024743"/>
                </a:cubicBezTo>
                <a:lnTo>
                  <a:pt x="274320" y="2063931"/>
                </a:lnTo>
                <a:cubicBezTo>
                  <a:pt x="283029" y="2076994"/>
                  <a:pt x="287383" y="2094411"/>
                  <a:pt x="300446" y="2103120"/>
                </a:cubicBezTo>
                <a:lnTo>
                  <a:pt x="339634" y="2129246"/>
                </a:lnTo>
                <a:cubicBezTo>
                  <a:pt x="362855" y="2164077"/>
                  <a:pt x="370135" y="2180546"/>
                  <a:pt x="404948" y="2207623"/>
                </a:cubicBezTo>
                <a:cubicBezTo>
                  <a:pt x="429733" y="2226900"/>
                  <a:pt x="457200" y="2242457"/>
                  <a:pt x="483326" y="2259874"/>
                </a:cubicBezTo>
                <a:lnTo>
                  <a:pt x="522514" y="2286000"/>
                </a:lnTo>
                <a:cubicBezTo>
                  <a:pt x="535577" y="2294709"/>
                  <a:pt x="546809" y="2307161"/>
                  <a:pt x="561703" y="2312126"/>
                </a:cubicBezTo>
                <a:lnTo>
                  <a:pt x="640080" y="2338251"/>
                </a:lnTo>
                <a:cubicBezTo>
                  <a:pt x="653143" y="2346960"/>
                  <a:pt x="664922" y="2358001"/>
                  <a:pt x="679268" y="2364377"/>
                </a:cubicBezTo>
                <a:cubicBezTo>
                  <a:pt x="704434" y="2375562"/>
                  <a:pt x="731520" y="2381794"/>
                  <a:pt x="757646" y="2390503"/>
                </a:cubicBezTo>
                <a:lnTo>
                  <a:pt x="796834" y="2403566"/>
                </a:lnTo>
                <a:lnTo>
                  <a:pt x="836023" y="2416628"/>
                </a:lnTo>
                <a:cubicBezTo>
                  <a:pt x="849086" y="2420982"/>
                  <a:pt x="861498" y="2428444"/>
                  <a:pt x="875211" y="2429691"/>
                </a:cubicBezTo>
                <a:lnTo>
                  <a:pt x="1018903" y="2442754"/>
                </a:lnTo>
                <a:cubicBezTo>
                  <a:pt x="1071154" y="2438400"/>
                  <a:pt x="1123225" y="2429691"/>
                  <a:pt x="1175657" y="2429691"/>
                </a:cubicBezTo>
                <a:cubicBezTo>
                  <a:pt x="1210762" y="2429691"/>
                  <a:pt x="1245144" y="2440253"/>
                  <a:pt x="1280160" y="2442754"/>
                </a:cubicBezTo>
                <a:cubicBezTo>
                  <a:pt x="1367133" y="2448966"/>
                  <a:pt x="1454331" y="2451463"/>
                  <a:pt x="1541417" y="2455817"/>
                </a:cubicBezTo>
                <a:cubicBezTo>
                  <a:pt x="1680754" y="2451463"/>
                  <a:pt x="1820216" y="2450081"/>
                  <a:pt x="1959428" y="2442754"/>
                </a:cubicBezTo>
                <a:cubicBezTo>
                  <a:pt x="1981860" y="2441573"/>
                  <a:pt x="2048824" y="2430713"/>
                  <a:pt x="2076994" y="2416628"/>
                </a:cubicBezTo>
                <a:cubicBezTo>
                  <a:pt x="2091036" y="2409607"/>
                  <a:pt x="2102141" y="2397524"/>
                  <a:pt x="2116183" y="2390503"/>
                </a:cubicBezTo>
                <a:cubicBezTo>
                  <a:pt x="2128499" y="2384345"/>
                  <a:pt x="2142087" y="2381063"/>
                  <a:pt x="2155371" y="2377440"/>
                </a:cubicBezTo>
                <a:cubicBezTo>
                  <a:pt x="2221610" y="2359375"/>
                  <a:pt x="2245607" y="2358297"/>
                  <a:pt x="2299063" y="2338251"/>
                </a:cubicBezTo>
                <a:cubicBezTo>
                  <a:pt x="2321018" y="2330018"/>
                  <a:pt x="2343404" y="2322612"/>
                  <a:pt x="2364377" y="2312126"/>
                </a:cubicBezTo>
                <a:cubicBezTo>
                  <a:pt x="2465674" y="2261478"/>
                  <a:pt x="2344249" y="2305773"/>
                  <a:pt x="2442754" y="2272937"/>
                </a:cubicBezTo>
                <a:cubicBezTo>
                  <a:pt x="2455817" y="2259874"/>
                  <a:pt x="2467751" y="2245575"/>
                  <a:pt x="2481943" y="2233748"/>
                </a:cubicBezTo>
                <a:cubicBezTo>
                  <a:pt x="2494004" y="2223698"/>
                  <a:pt x="2511324" y="2219882"/>
                  <a:pt x="2521131" y="2207623"/>
                </a:cubicBezTo>
                <a:cubicBezTo>
                  <a:pt x="2529733" y="2196871"/>
                  <a:pt x="2524457" y="2178171"/>
                  <a:pt x="2534194" y="2168434"/>
                </a:cubicBezTo>
                <a:cubicBezTo>
                  <a:pt x="2556397" y="2146231"/>
                  <a:pt x="2590368" y="2138386"/>
                  <a:pt x="2612571" y="2116183"/>
                </a:cubicBezTo>
                <a:cubicBezTo>
                  <a:pt x="2625634" y="2103120"/>
                  <a:pt x="2640418" y="2091576"/>
                  <a:pt x="2651760" y="2076994"/>
                </a:cubicBezTo>
                <a:cubicBezTo>
                  <a:pt x="2671037" y="2052209"/>
                  <a:pt x="2704011" y="1998617"/>
                  <a:pt x="2704011" y="1998617"/>
                </a:cubicBezTo>
                <a:cubicBezTo>
                  <a:pt x="2729922" y="1894975"/>
                  <a:pt x="2714122" y="1964076"/>
                  <a:pt x="2743200" y="1789611"/>
                </a:cubicBezTo>
                <a:cubicBezTo>
                  <a:pt x="2754162" y="1723842"/>
                  <a:pt x="2760691" y="1671822"/>
                  <a:pt x="2782388" y="1606731"/>
                </a:cubicBezTo>
                <a:cubicBezTo>
                  <a:pt x="2791097" y="1580605"/>
                  <a:pt x="2801835" y="1555071"/>
                  <a:pt x="2808514" y="1528354"/>
                </a:cubicBezTo>
                <a:cubicBezTo>
                  <a:pt x="2812868" y="1510937"/>
                  <a:pt x="2815900" y="1493135"/>
                  <a:pt x="2821577" y="1476103"/>
                </a:cubicBezTo>
                <a:cubicBezTo>
                  <a:pt x="2835432" y="1434539"/>
                  <a:pt x="2866711" y="1375110"/>
                  <a:pt x="2873828" y="1332411"/>
                </a:cubicBezTo>
                <a:cubicBezTo>
                  <a:pt x="2909775" y="1116730"/>
                  <a:pt x="2867795" y="1343480"/>
                  <a:pt x="2899954" y="1214846"/>
                </a:cubicBezTo>
                <a:cubicBezTo>
                  <a:pt x="2905339" y="1193306"/>
                  <a:pt x="2905996" y="1170594"/>
                  <a:pt x="2913017" y="1149531"/>
                </a:cubicBezTo>
                <a:cubicBezTo>
                  <a:pt x="2919175" y="1131057"/>
                  <a:pt x="2930434" y="1114697"/>
                  <a:pt x="2939143" y="1097280"/>
                </a:cubicBezTo>
                <a:cubicBezTo>
                  <a:pt x="2947851" y="1062446"/>
                  <a:pt x="2958226" y="1027986"/>
                  <a:pt x="2965268" y="992777"/>
                </a:cubicBezTo>
                <a:cubicBezTo>
                  <a:pt x="2969622" y="971006"/>
                  <a:pt x="2972489" y="948883"/>
                  <a:pt x="2978331" y="927463"/>
                </a:cubicBezTo>
                <a:cubicBezTo>
                  <a:pt x="2985577" y="900894"/>
                  <a:pt x="2995748" y="875212"/>
                  <a:pt x="3004457" y="849086"/>
                </a:cubicBezTo>
                <a:cubicBezTo>
                  <a:pt x="3008811" y="836023"/>
                  <a:pt x="3014180" y="823255"/>
                  <a:pt x="3017520" y="809897"/>
                </a:cubicBezTo>
                <a:cubicBezTo>
                  <a:pt x="3021874" y="792480"/>
                  <a:pt x="3025424" y="774842"/>
                  <a:pt x="3030583" y="757646"/>
                </a:cubicBezTo>
                <a:cubicBezTo>
                  <a:pt x="3038496" y="731268"/>
                  <a:pt x="3056708" y="679268"/>
                  <a:pt x="3056708" y="679268"/>
                </a:cubicBezTo>
                <a:cubicBezTo>
                  <a:pt x="3045798" y="613806"/>
                  <a:pt x="3058755" y="597901"/>
                  <a:pt x="3004457" y="561703"/>
                </a:cubicBezTo>
                <a:cubicBezTo>
                  <a:pt x="2993000" y="554065"/>
                  <a:pt x="2978331" y="552994"/>
                  <a:pt x="2965268" y="548640"/>
                </a:cubicBezTo>
                <a:cubicBezTo>
                  <a:pt x="2952205" y="552994"/>
                  <a:pt x="2932238" y="549387"/>
                  <a:pt x="2926080" y="561703"/>
                </a:cubicBezTo>
                <a:cubicBezTo>
                  <a:pt x="2919922" y="574019"/>
                  <a:pt x="2939143" y="600891"/>
                  <a:pt x="2965268" y="613954"/>
                </a:cubicBezTo>
                <a:close/>
              </a:path>
            </a:pathLst>
          </a:custGeom>
          <a:solidFill>
            <a:srgbClr val="FF7E79">
              <a:alpha val="3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Forme libre 92">
            <a:extLst>
              <a:ext uri="{FF2B5EF4-FFF2-40B4-BE49-F238E27FC236}">
                <a16:creationId xmlns:a16="http://schemas.microsoft.com/office/drawing/2014/main" id="{51D795DB-375E-3349-AC1D-CBCD4BF75801}"/>
              </a:ext>
            </a:extLst>
          </p:cNvPr>
          <p:cNvSpPr/>
          <p:nvPr/>
        </p:nvSpPr>
        <p:spPr>
          <a:xfrm>
            <a:off x="3742482" y="1449879"/>
            <a:ext cx="2481943" cy="2116183"/>
          </a:xfrm>
          <a:custGeom>
            <a:avLst/>
            <a:gdLst>
              <a:gd name="connsiteX0" fmla="*/ 117566 w 2481943"/>
              <a:gd name="connsiteY0" fmla="*/ 209006 h 2116183"/>
              <a:gd name="connsiteX1" fmla="*/ 117566 w 2481943"/>
              <a:gd name="connsiteY1" fmla="*/ 209006 h 2116183"/>
              <a:gd name="connsiteX2" fmla="*/ 91440 w 2481943"/>
              <a:gd name="connsiteY2" fmla="*/ 561703 h 2116183"/>
              <a:gd name="connsiteX3" fmla="*/ 78377 w 2481943"/>
              <a:gd name="connsiteY3" fmla="*/ 692332 h 2116183"/>
              <a:gd name="connsiteX4" fmla="*/ 52252 w 2481943"/>
              <a:gd name="connsiteY4" fmla="*/ 796834 h 2116183"/>
              <a:gd name="connsiteX5" fmla="*/ 39189 w 2481943"/>
              <a:gd name="connsiteY5" fmla="*/ 992777 h 2116183"/>
              <a:gd name="connsiteX6" fmla="*/ 26126 w 2481943"/>
              <a:gd name="connsiteY6" fmla="*/ 1110343 h 2116183"/>
              <a:gd name="connsiteX7" fmla="*/ 0 w 2481943"/>
              <a:gd name="connsiteY7" fmla="*/ 1685109 h 2116183"/>
              <a:gd name="connsiteX8" fmla="*/ 26126 w 2481943"/>
              <a:gd name="connsiteY8" fmla="*/ 1815737 h 2116183"/>
              <a:gd name="connsiteX9" fmla="*/ 52252 w 2481943"/>
              <a:gd name="connsiteY9" fmla="*/ 1854926 h 2116183"/>
              <a:gd name="connsiteX10" fmla="*/ 91440 w 2481943"/>
              <a:gd name="connsiteY10" fmla="*/ 1881052 h 2116183"/>
              <a:gd name="connsiteX11" fmla="*/ 117566 w 2481943"/>
              <a:gd name="connsiteY11" fmla="*/ 1959429 h 2116183"/>
              <a:gd name="connsiteX12" fmla="*/ 130629 w 2481943"/>
              <a:gd name="connsiteY12" fmla="*/ 1998617 h 2116183"/>
              <a:gd name="connsiteX13" fmla="*/ 169817 w 2481943"/>
              <a:gd name="connsiteY13" fmla="*/ 2024743 h 2116183"/>
              <a:gd name="connsiteX14" fmla="*/ 195943 w 2481943"/>
              <a:gd name="connsiteY14" fmla="*/ 2063932 h 2116183"/>
              <a:gd name="connsiteX15" fmla="*/ 287383 w 2481943"/>
              <a:gd name="connsiteY15" fmla="*/ 2090057 h 2116183"/>
              <a:gd name="connsiteX16" fmla="*/ 718457 w 2481943"/>
              <a:gd name="connsiteY16" fmla="*/ 2103120 h 2116183"/>
              <a:gd name="connsiteX17" fmla="*/ 875212 w 2481943"/>
              <a:gd name="connsiteY17" fmla="*/ 2116183 h 2116183"/>
              <a:gd name="connsiteX18" fmla="*/ 1306286 w 2481943"/>
              <a:gd name="connsiteY18" fmla="*/ 2076994 h 2116183"/>
              <a:gd name="connsiteX19" fmla="*/ 1502229 w 2481943"/>
              <a:gd name="connsiteY19" fmla="*/ 2063932 h 2116183"/>
              <a:gd name="connsiteX20" fmla="*/ 1619794 w 2481943"/>
              <a:gd name="connsiteY20" fmla="*/ 2024743 h 2116183"/>
              <a:gd name="connsiteX21" fmla="*/ 1658983 w 2481943"/>
              <a:gd name="connsiteY21" fmla="*/ 2011680 h 2116183"/>
              <a:gd name="connsiteX22" fmla="*/ 1698172 w 2481943"/>
              <a:gd name="connsiteY22" fmla="*/ 1998617 h 2116183"/>
              <a:gd name="connsiteX23" fmla="*/ 1789612 w 2481943"/>
              <a:gd name="connsiteY23" fmla="*/ 1972492 h 2116183"/>
              <a:gd name="connsiteX24" fmla="*/ 1867989 w 2481943"/>
              <a:gd name="connsiteY24" fmla="*/ 1933303 h 2116183"/>
              <a:gd name="connsiteX25" fmla="*/ 1907177 w 2481943"/>
              <a:gd name="connsiteY25" fmla="*/ 1907177 h 2116183"/>
              <a:gd name="connsiteX26" fmla="*/ 1985554 w 2481943"/>
              <a:gd name="connsiteY26" fmla="*/ 1881052 h 2116183"/>
              <a:gd name="connsiteX27" fmla="*/ 2063932 w 2481943"/>
              <a:gd name="connsiteY27" fmla="*/ 1854926 h 2116183"/>
              <a:gd name="connsiteX28" fmla="*/ 2103120 w 2481943"/>
              <a:gd name="connsiteY28" fmla="*/ 1841863 h 2116183"/>
              <a:gd name="connsiteX29" fmla="*/ 2220686 w 2481943"/>
              <a:gd name="connsiteY29" fmla="*/ 1776549 h 2116183"/>
              <a:gd name="connsiteX30" fmla="*/ 2259874 w 2481943"/>
              <a:gd name="connsiteY30" fmla="*/ 1737360 h 2116183"/>
              <a:gd name="connsiteX31" fmla="*/ 2286000 w 2481943"/>
              <a:gd name="connsiteY31" fmla="*/ 1698172 h 2116183"/>
              <a:gd name="connsiteX32" fmla="*/ 2364377 w 2481943"/>
              <a:gd name="connsiteY32" fmla="*/ 1619794 h 2116183"/>
              <a:gd name="connsiteX33" fmla="*/ 2429692 w 2481943"/>
              <a:gd name="connsiteY33" fmla="*/ 1541417 h 2116183"/>
              <a:gd name="connsiteX34" fmla="*/ 2468880 w 2481943"/>
              <a:gd name="connsiteY34" fmla="*/ 1423852 h 2116183"/>
              <a:gd name="connsiteX35" fmla="*/ 2481943 w 2481943"/>
              <a:gd name="connsiteY35" fmla="*/ 1384663 h 2116183"/>
              <a:gd name="connsiteX36" fmla="*/ 2468880 w 2481943"/>
              <a:gd name="connsiteY36" fmla="*/ 1097280 h 2116183"/>
              <a:gd name="connsiteX37" fmla="*/ 2442754 w 2481943"/>
              <a:gd name="connsiteY37" fmla="*/ 1018903 h 2116183"/>
              <a:gd name="connsiteX38" fmla="*/ 2429692 w 2481943"/>
              <a:gd name="connsiteY38" fmla="*/ 979714 h 2116183"/>
              <a:gd name="connsiteX39" fmla="*/ 2403566 w 2481943"/>
              <a:gd name="connsiteY39" fmla="*/ 940526 h 2116183"/>
              <a:gd name="connsiteX40" fmla="*/ 2364377 w 2481943"/>
              <a:gd name="connsiteY40" fmla="*/ 849086 h 2116183"/>
              <a:gd name="connsiteX41" fmla="*/ 2338252 w 2481943"/>
              <a:gd name="connsiteY41" fmla="*/ 809897 h 2116183"/>
              <a:gd name="connsiteX42" fmla="*/ 2299063 w 2481943"/>
              <a:gd name="connsiteY42" fmla="*/ 731520 h 2116183"/>
              <a:gd name="connsiteX43" fmla="*/ 2286000 w 2481943"/>
              <a:gd name="connsiteY43" fmla="*/ 574766 h 2116183"/>
              <a:gd name="connsiteX44" fmla="*/ 2272937 w 2481943"/>
              <a:gd name="connsiteY44" fmla="*/ 535577 h 2116183"/>
              <a:gd name="connsiteX45" fmla="*/ 2259874 w 2481943"/>
              <a:gd name="connsiteY45" fmla="*/ 457200 h 2116183"/>
              <a:gd name="connsiteX46" fmla="*/ 2168434 w 2481943"/>
              <a:gd name="connsiteY46" fmla="*/ 339634 h 2116183"/>
              <a:gd name="connsiteX47" fmla="*/ 2090057 w 2481943"/>
              <a:gd name="connsiteY47" fmla="*/ 287383 h 2116183"/>
              <a:gd name="connsiteX48" fmla="*/ 2050869 w 2481943"/>
              <a:gd name="connsiteY48" fmla="*/ 261257 h 2116183"/>
              <a:gd name="connsiteX49" fmla="*/ 1972492 w 2481943"/>
              <a:gd name="connsiteY49" fmla="*/ 195943 h 2116183"/>
              <a:gd name="connsiteX50" fmla="*/ 1933303 w 2481943"/>
              <a:gd name="connsiteY50" fmla="*/ 182880 h 2116183"/>
              <a:gd name="connsiteX51" fmla="*/ 1854926 w 2481943"/>
              <a:gd name="connsiteY51" fmla="*/ 143692 h 2116183"/>
              <a:gd name="connsiteX52" fmla="*/ 1815737 w 2481943"/>
              <a:gd name="connsiteY52" fmla="*/ 104503 h 2116183"/>
              <a:gd name="connsiteX53" fmla="*/ 1763486 w 2481943"/>
              <a:gd name="connsiteY53" fmla="*/ 91440 h 2116183"/>
              <a:gd name="connsiteX54" fmla="*/ 1685109 w 2481943"/>
              <a:gd name="connsiteY54" fmla="*/ 65314 h 2116183"/>
              <a:gd name="connsiteX55" fmla="*/ 1593669 w 2481943"/>
              <a:gd name="connsiteY55" fmla="*/ 39189 h 2116183"/>
              <a:gd name="connsiteX56" fmla="*/ 1423852 w 2481943"/>
              <a:gd name="connsiteY56" fmla="*/ 13063 h 2116183"/>
              <a:gd name="connsiteX57" fmla="*/ 1358537 w 2481943"/>
              <a:gd name="connsiteY57" fmla="*/ 0 h 2116183"/>
              <a:gd name="connsiteX58" fmla="*/ 783772 w 2481943"/>
              <a:gd name="connsiteY58" fmla="*/ 13063 h 2116183"/>
              <a:gd name="connsiteX59" fmla="*/ 548640 w 2481943"/>
              <a:gd name="connsiteY59" fmla="*/ 39189 h 2116183"/>
              <a:gd name="connsiteX60" fmla="*/ 496389 w 2481943"/>
              <a:gd name="connsiteY60" fmla="*/ 65314 h 2116183"/>
              <a:gd name="connsiteX61" fmla="*/ 326572 w 2481943"/>
              <a:gd name="connsiteY61" fmla="*/ 78377 h 2116183"/>
              <a:gd name="connsiteX62" fmla="*/ 274320 w 2481943"/>
              <a:gd name="connsiteY62" fmla="*/ 91440 h 2116183"/>
              <a:gd name="connsiteX63" fmla="*/ 235132 w 2481943"/>
              <a:gd name="connsiteY63" fmla="*/ 117566 h 2116183"/>
              <a:gd name="connsiteX64" fmla="*/ 195943 w 2481943"/>
              <a:gd name="connsiteY64" fmla="*/ 130629 h 2116183"/>
              <a:gd name="connsiteX65" fmla="*/ 182880 w 2481943"/>
              <a:gd name="connsiteY65" fmla="*/ 169817 h 2116183"/>
              <a:gd name="connsiteX66" fmla="*/ 117566 w 2481943"/>
              <a:gd name="connsiteY66" fmla="*/ 209006 h 2116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2481943" h="2116183">
                <a:moveTo>
                  <a:pt x="117566" y="209006"/>
                </a:moveTo>
                <a:lnTo>
                  <a:pt x="117566" y="209006"/>
                </a:lnTo>
                <a:cubicBezTo>
                  <a:pt x="89706" y="459743"/>
                  <a:pt x="118890" y="177403"/>
                  <a:pt x="91440" y="561703"/>
                </a:cubicBezTo>
                <a:cubicBezTo>
                  <a:pt x="88322" y="605352"/>
                  <a:pt x="85571" y="649167"/>
                  <a:pt x="78377" y="692332"/>
                </a:cubicBezTo>
                <a:cubicBezTo>
                  <a:pt x="72474" y="727749"/>
                  <a:pt x="52252" y="796834"/>
                  <a:pt x="52252" y="796834"/>
                </a:cubicBezTo>
                <a:cubicBezTo>
                  <a:pt x="47898" y="862148"/>
                  <a:pt x="44625" y="927544"/>
                  <a:pt x="39189" y="992777"/>
                </a:cubicBezTo>
                <a:cubicBezTo>
                  <a:pt x="35914" y="1032071"/>
                  <a:pt x="27734" y="1070946"/>
                  <a:pt x="26126" y="1110343"/>
                </a:cubicBezTo>
                <a:cubicBezTo>
                  <a:pt x="2398" y="1691669"/>
                  <a:pt x="56372" y="1459622"/>
                  <a:pt x="0" y="1685109"/>
                </a:cubicBezTo>
                <a:cubicBezTo>
                  <a:pt x="4814" y="1718808"/>
                  <a:pt x="7886" y="1779258"/>
                  <a:pt x="26126" y="1815737"/>
                </a:cubicBezTo>
                <a:cubicBezTo>
                  <a:pt x="33147" y="1829779"/>
                  <a:pt x="41151" y="1843824"/>
                  <a:pt x="52252" y="1854926"/>
                </a:cubicBezTo>
                <a:cubicBezTo>
                  <a:pt x="63353" y="1866027"/>
                  <a:pt x="78377" y="1872343"/>
                  <a:pt x="91440" y="1881052"/>
                </a:cubicBezTo>
                <a:lnTo>
                  <a:pt x="117566" y="1959429"/>
                </a:lnTo>
                <a:cubicBezTo>
                  <a:pt x="121920" y="1972492"/>
                  <a:pt x="119172" y="1990979"/>
                  <a:pt x="130629" y="1998617"/>
                </a:cubicBezTo>
                <a:lnTo>
                  <a:pt x="169817" y="2024743"/>
                </a:lnTo>
                <a:cubicBezTo>
                  <a:pt x="178526" y="2037806"/>
                  <a:pt x="183683" y="2054125"/>
                  <a:pt x="195943" y="2063932"/>
                </a:cubicBezTo>
                <a:cubicBezTo>
                  <a:pt x="203772" y="2070195"/>
                  <a:pt x="284869" y="2089921"/>
                  <a:pt x="287383" y="2090057"/>
                </a:cubicBezTo>
                <a:cubicBezTo>
                  <a:pt x="430931" y="2097816"/>
                  <a:pt x="574766" y="2098766"/>
                  <a:pt x="718457" y="2103120"/>
                </a:cubicBezTo>
                <a:cubicBezTo>
                  <a:pt x="770709" y="2107474"/>
                  <a:pt x="822779" y="2116183"/>
                  <a:pt x="875212" y="2116183"/>
                </a:cubicBezTo>
                <a:cubicBezTo>
                  <a:pt x="1170741" y="2116183"/>
                  <a:pt x="1020510" y="2096044"/>
                  <a:pt x="1306286" y="2076994"/>
                </a:cubicBezTo>
                <a:lnTo>
                  <a:pt x="1502229" y="2063932"/>
                </a:lnTo>
                <a:lnTo>
                  <a:pt x="1619794" y="2024743"/>
                </a:lnTo>
                <a:lnTo>
                  <a:pt x="1658983" y="2011680"/>
                </a:lnTo>
                <a:cubicBezTo>
                  <a:pt x="1672046" y="2007326"/>
                  <a:pt x="1684814" y="2001957"/>
                  <a:pt x="1698172" y="1998617"/>
                </a:cubicBezTo>
                <a:cubicBezTo>
                  <a:pt x="1763781" y="1982214"/>
                  <a:pt x="1733391" y="1991231"/>
                  <a:pt x="1789612" y="1972492"/>
                </a:cubicBezTo>
                <a:cubicBezTo>
                  <a:pt x="1901918" y="1897619"/>
                  <a:pt x="1759825" y="1987386"/>
                  <a:pt x="1867989" y="1933303"/>
                </a:cubicBezTo>
                <a:cubicBezTo>
                  <a:pt x="1882031" y="1926282"/>
                  <a:pt x="1892831" y="1913553"/>
                  <a:pt x="1907177" y="1907177"/>
                </a:cubicBezTo>
                <a:cubicBezTo>
                  <a:pt x="1932342" y="1895992"/>
                  <a:pt x="1959428" y="1889760"/>
                  <a:pt x="1985554" y="1881052"/>
                </a:cubicBezTo>
                <a:lnTo>
                  <a:pt x="2063932" y="1854926"/>
                </a:lnTo>
                <a:cubicBezTo>
                  <a:pt x="2076995" y="1850572"/>
                  <a:pt x="2091663" y="1849501"/>
                  <a:pt x="2103120" y="1841863"/>
                </a:cubicBezTo>
                <a:cubicBezTo>
                  <a:pt x="2192954" y="1781974"/>
                  <a:pt x="2151709" y="1799541"/>
                  <a:pt x="2220686" y="1776549"/>
                </a:cubicBezTo>
                <a:cubicBezTo>
                  <a:pt x="2233749" y="1763486"/>
                  <a:pt x="2248047" y="1751552"/>
                  <a:pt x="2259874" y="1737360"/>
                </a:cubicBezTo>
                <a:cubicBezTo>
                  <a:pt x="2269925" y="1725299"/>
                  <a:pt x="2275570" y="1709906"/>
                  <a:pt x="2286000" y="1698172"/>
                </a:cubicBezTo>
                <a:cubicBezTo>
                  <a:pt x="2310547" y="1670557"/>
                  <a:pt x="2343882" y="1650536"/>
                  <a:pt x="2364377" y="1619794"/>
                </a:cubicBezTo>
                <a:cubicBezTo>
                  <a:pt x="2400751" y="1565235"/>
                  <a:pt x="2379402" y="1591707"/>
                  <a:pt x="2429692" y="1541417"/>
                </a:cubicBezTo>
                <a:lnTo>
                  <a:pt x="2468880" y="1423852"/>
                </a:lnTo>
                <a:lnTo>
                  <a:pt x="2481943" y="1384663"/>
                </a:lnTo>
                <a:cubicBezTo>
                  <a:pt x="2477589" y="1288869"/>
                  <a:pt x="2479096" y="1192628"/>
                  <a:pt x="2468880" y="1097280"/>
                </a:cubicBezTo>
                <a:cubicBezTo>
                  <a:pt x="2465946" y="1069898"/>
                  <a:pt x="2451462" y="1045029"/>
                  <a:pt x="2442754" y="1018903"/>
                </a:cubicBezTo>
                <a:cubicBezTo>
                  <a:pt x="2438400" y="1005840"/>
                  <a:pt x="2437330" y="991171"/>
                  <a:pt x="2429692" y="979714"/>
                </a:cubicBezTo>
                <a:cubicBezTo>
                  <a:pt x="2420983" y="966651"/>
                  <a:pt x="2411355" y="954157"/>
                  <a:pt x="2403566" y="940526"/>
                </a:cubicBezTo>
                <a:cubicBezTo>
                  <a:pt x="2294860" y="750292"/>
                  <a:pt x="2437636" y="995605"/>
                  <a:pt x="2364377" y="849086"/>
                </a:cubicBezTo>
                <a:cubicBezTo>
                  <a:pt x="2357356" y="835044"/>
                  <a:pt x="2345273" y="823939"/>
                  <a:pt x="2338252" y="809897"/>
                </a:cubicBezTo>
                <a:cubicBezTo>
                  <a:pt x="2284174" y="701740"/>
                  <a:pt x="2373931" y="843822"/>
                  <a:pt x="2299063" y="731520"/>
                </a:cubicBezTo>
                <a:cubicBezTo>
                  <a:pt x="2294709" y="679269"/>
                  <a:pt x="2292930" y="626739"/>
                  <a:pt x="2286000" y="574766"/>
                </a:cubicBezTo>
                <a:cubicBezTo>
                  <a:pt x="2284180" y="561117"/>
                  <a:pt x="2275924" y="549019"/>
                  <a:pt x="2272937" y="535577"/>
                </a:cubicBezTo>
                <a:cubicBezTo>
                  <a:pt x="2267191" y="509722"/>
                  <a:pt x="2270061" y="481649"/>
                  <a:pt x="2259874" y="457200"/>
                </a:cubicBezTo>
                <a:cubicBezTo>
                  <a:pt x="2246343" y="424725"/>
                  <a:pt x="2201015" y="364975"/>
                  <a:pt x="2168434" y="339634"/>
                </a:cubicBezTo>
                <a:cubicBezTo>
                  <a:pt x="2143649" y="320357"/>
                  <a:pt x="2116183" y="304800"/>
                  <a:pt x="2090057" y="287383"/>
                </a:cubicBezTo>
                <a:cubicBezTo>
                  <a:pt x="2076994" y="278674"/>
                  <a:pt x="2061970" y="272358"/>
                  <a:pt x="2050869" y="261257"/>
                </a:cubicBezTo>
                <a:cubicBezTo>
                  <a:pt x="2021981" y="232370"/>
                  <a:pt x="2008862" y="214128"/>
                  <a:pt x="1972492" y="195943"/>
                </a:cubicBezTo>
                <a:cubicBezTo>
                  <a:pt x="1960176" y="189785"/>
                  <a:pt x="1945619" y="189038"/>
                  <a:pt x="1933303" y="182880"/>
                </a:cubicBezTo>
                <a:cubicBezTo>
                  <a:pt x="1832017" y="132237"/>
                  <a:pt x="1953421" y="176522"/>
                  <a:pt x="1854926" y="143692"/>
                </a:cubicBezTo>
                <a:cubicBezTo>
                  <a:pt x="1841863" y="130629"/>
                  <a:pt x="1831777" y="113669"/>
                  <a:pt x="1815737" y="104503"/>
                </a:cubicBezTo>
                <a:cubicBezTo>
                  <a:pt x="1800149" y="95596"/>
                  <a:pt x="1780682" y="96599"/>
                  <a:pt x="1763486" y="91440"/>
                </a:cubicBezTo>
                <a:cubicBezTo>
                  <a:pt x="1737109" y="83527"/>
                  <a:pt x="1711235" y="74022"/>
                  <a:pt x="1685109" y="65314"/>
                </a:cubicBezTo>
                <a:cubicBezTo>
                  <a:pt x="1647769" y="52867"/>
                  <a:pt x="1634661" y="47388"/>
                  <a:pt x="1593669" y="39189"/>
                </a:cubicBezTo>
                <a:cubicBezTo>
                  <a:pt x="1521375" y="24730"/>
                  <a:pt x="1499135" y="25610"/>
                  <a:pt x="1423852" y="13063"/>
                </a:cubicBezTo>
                <a:cubicBezTo>
                  <a:pt x="1401951" y="9413"/>
                  <a:pt x="1380309" y="4354"/>
                  <a:pt x="1358537" y="0"/>
                </a:cubicBezTo>
                <a:lnTo>
                  <a:pt x="783772" y="13063"/>
                </a:lnTo>
                <a:cubicBezTo>
                  <a:pt x="640512" y="18090"/>
                  <a:pt x="650581" y="18800"/>
                  <a:pt x="548640" y="39189"/>
                </a:cubicBezTo>
                <a:cubicBezTo>
                  <a:pt x="531223" y="47897"/>
                  <a:pt x="515565" y="61930"/>
                  <a:pt x="496389" y="65314"/>
                </a:cubicBezTo>
                <a:cubicBezTo>
                  <a:pt x="440480" y="75180"/>
                  <a:pt x="382956" y="71744"/>
                  <a:pt x="326572" y="78377"/>
                </a:cubicBezTo>
                <a:cubicBezTo>
                  <a:pt x="308742" y="80475"/>
                  <a:pt x="291737" y="87086"/>
                  <a:pt x="274320" y="91440"/>
                </a:cubicBezTo>
                <a:cubicBezTo>
                  <a:pt x="261257" y="100149"/>
                  <a:pt x="249174" y="110545"/>
                  <a:pt x="235132" y="117566"/>
                </a:cubicBezTo>
                <a:cubicBezTo>
                  <a:pt x="222816" y="123724"/>
                  <a:pt x="205680" y="120893"/>
                  <a:pt x="195943" y="130629"/>
                </a:cubicBezTo>
                <a:cubicBezTo>
                  <a:pt x="186207" y="140365"/>
                  <a:pt x="189038" y="157501"/>
                  <a:pt x="182880" y="169817"/>
                </a:cubicBezTo>
                <a:cubicBezTo>
                  <a:pt x="168110" y="199357"/>
                  <a:pt x="128452" y="202475"/>
                  <a:pt x="117566" y="209006"/>
                </a:cubicBezTo>
                <a:close/>
              </a:path>
            </a:pathLst>
          </a:custGeom>
          <a:solidFill>
            <a:schemeClr val="bg1">
              <a:lumMod val="75000"/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9E1DF5F-1C86-5B48-8868-849D99D10A33}"/>
              </a:ext>
            </a:extLst>
          </p:cNvPr>
          <p:cNvSpPr txBox="1"/>
          <p:nvPr/>
        </p:nvSpPr>
        <p:spPr>
          <a:xfrm>
            <a:off x="4124307" y="4294792"/>
            <a:ext cx="79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MAPK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EC6111E-D2EE-324D-AC02-F04DBA4AAB09}"/>
              </a:ext>
            </a:extLst>
          </p:cNvPr>
          <p:cNvSpPr txBox="1"/>
          <p:nvPr/>
        </p:nvSpPr>
        <p:spPr>
          <a:xfrm>
            <a:off x="4124307" y="1901595"/>
            <a:ext cx="994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Stress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249B30D-2EF0-A543-96DC-9FBFC5F508A4}"/>
              </a:ext>
            </a:extLst>
          </p:cNvPr>
          <p:cNvSpPr txBox="1"/>
          <p:nvPr/>
        </p:nvSpPr>
        <p:spPr>
          <a:xfrm>
            <a:off x="5570253" y="3450732"/>
            <a:ext cx="1533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CycD-CDK4/6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CD715240-056F-F44E-BE1A-C96207899BA8}"/>
              </a:ext>
            </a:extLst>
          </p:cNvPr>
          <p:cNvSpPr txBox="1"/>
          <p:nvPr/>
        </p:nvSpPr>
        <p:spPr>
          <a:xfrm>
            <a:off x="6494299" y="4459854"/>
            <a:ext cx="1708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rgbClr val="C00000"/>
                </a:solidFill>
              </a:rPr>
              <a:t>TF network</a:t>
            </a:r>
          </a:p>
          <a:p>
            <a:pPr algn="r"/>
            <a:r>
              <a:rPr lang="en-US" dirty="0" err="1">
                <a:solidFill>
                  <a:srgbClr val="C00000"/>
                </a:solidFill>
              </a:rPr>
              <a:t>Bonzanni</a:t>
            </a:r>
            <a:r>
              <a:rPr lang="en-US" dirty="0">
                <a:solidFill>
                  <a:srgbClr val="C00000"/>
                </a:solidFill>
              </a:rPr>
              <a:t> (2013)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BTR </a:t>
            </a:r>
          </a:p>
          <a:p>
            <a:pPr algn="r"/>
            <a:r>
              <a:rPr lang="en-US" dirty="0">
                <a:solidFill>
                  <a:srgbClr val="C00000"/>
                </a:solidFill>
              </a:rPr>
              <a:t>Scenic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5758310-7969-1740-9030-3E19552B03A2}"/>
              </a:ext>
            </a:extLst>
          </p:cNvPr>
          <p:cNvSpPr txBox="1"/>
          <p:nvPr/>
        </p:nvSpPr>
        <p:spPr>
          <a:xfrm>
            <a:off x="7104200" y="1668034"/>
            <a:ext cx="1404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Morphogens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A5F6602-234E-304A-A057-E0A70BAA4C48}"/>
              </a:ext>
            </a:extLst>
          </p:cNvPr>
          <p:cNvSpPr txBox="1"/>
          <p:nvPr/>
        </p:nvSpPr>
        <p:spPr>
          <a:xfrm>
            <a:off x="4672449" y="4769520"/>
            <a:ext cx="5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ERK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E17C44AF-AA3C-8242-B1EB-A8B04FF7910E}"/>
              </a:ext>
            </a:extLst>
          </p:cNvPr>
          <p:cNvSpPr txBox="1"/>
          <p:nvPr/>
        </p:nvSpPr>
        <p:spPr>
          <a:xfrm>
            <a:off x="4180367" y="2750458"/>
            <a:ext cx="5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p53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6C8AA23-FF1A-2E49-882F-15B7B0B5BE6C}"/>
              </a:ext>
            </a:extLst>
          </p:cNvPr>
          <p:cNvSpPr txBox="1"/>
          <p:nvPr/>
        </p:nvSpPr>
        <p:spPr>
          <a:xfrm>
            <a:off x="7194268" y="2387638"/>
            <a:ext cx="1224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Hedgehog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1196CE5-50BE-194E-98E0-D1494FC09591}"/>
              </a:ext>
            </a:extLst>
          </p:cNvPr>
          <p:cNvSpPr txBox="1"/>
          <p:nvPr/>
        </p:nvSpPr>
        <p:spPr>
          <a:xfrm>
            <a:off x="7364728" y="2945086"/>
            <a:ext cx="75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Notch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0B58E9-CEC3-4043-9E03-DAC380CCC2B3}"/>
              </a:ext>
            </a:extLst>
          </p:cNvPr>
          <p:cNvSpPr txBox="1"/>
          <p:nvPr/>
        </p:nvSpPr>
        <p:spPr>
          <a:xfrm>
            <a:off x="5254837" y="2549757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p21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00ADBEB-279A-E447-A584-1D38B5C4F5F1}"/>
              </a:ext>
            </a:extLst>
          </p:cNvPr>
          <p:cNvSpPr txBox="1"/>
          <p:nvPr/>
        </p:nvSpPr>
        <p:spPr>
          <a:xfrm>
            <a:off x="4871432" y="3057322"/>
            <a:ext cx="540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p18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FB3F3CB-FB47-A947-AABE-9AE4C6F4B532}"/>
              </a:ext>
            </a:extLst>
          </p:cNvPr>
          <p:cNvCxnSpPr>
            <a:stCxn id="10" idx="3"/>
            <a:endCxn id="14" idx="1"/>
          </p:cNvCxnSpPr>
          <p:nvPr/>
        </p:nvCxnSpPr>
        <p:spPr>
          <a:xfrm>
            <a:off x="4762755" y="2935124"/>
            <a:ext cx="108677" cy="3068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6B1821A7-4987-F749-B860-833F9A484027}"/>
              </a:ext>
            </a:extLst>
          </p:cNvPr>
          <p:cNvCxnSpPr>
            <a:cxnSpLocks/>
            <a:stCxn id="10" idx="3"/>
            <a:endCxn id="13" idx="1"/>
          </p:cNvCxnSpPr>
          <p:nvPr/>
        </p:nvCxnSpPr>
        <p:spPr>
          <a:xfrm flipV="1">
            <a:off x="4762755" y="2734423"/>
            <a:ext cx="492082" cy="2007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876F3C14-444B-974B-8848-DB0C575F235B}"/>
              </a:ext>
            </a:extLst>
          </p:cNvPr>
          <p:cNvCxnSpPr>
            <a:cxnSpLocks/>
            <a:stCxn id="9" idx="3"/>
            <a:endCxn id="45" idx="2"/>
          </p:cNvCxnSpPr>
          <p:nvPr/>
        </p:nvCxnSpPr>
        <p:spPr>
          <a:xfrm flipV="1">
            <a:off x="5254837" y="4479458"/>
            <a:ext cx="219430" cy="4747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BEA7DA42-2356-AE4E-A472-D9012E300405}"/>
              </a:ext>
            </a:extLst>
          </p:cNvPr>
          <p:cNvSpPr txBox="1"/>
          <p:nvPr/>
        </p:nvSpPr>
        <p:spPr>
          <a:xfrm>
            <a:off x="4252157" y="3690084"/>
            <a:ext cx="582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p38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A2FA8344-F1F1-9A40-BB0A-6EFF80F69E25}"/>
              </a:ext>
            </a:extLst>
          </p:cNvPr>
          <p:cNvCxnSpPr>
            <a:cxnSpLocks/>
            <a:stCxn id="11" idx="1"/>
            <a:endCxn id="6" idx="0"/>
          </p:cNvCxnSpPr>
          <p:nvPr/>
        </p:nvCxnSpPr>
        <p:spPr>
          <a:xfrm flipH="1">
            <a:off x="6337227" y="2572304"/>
            <a:ext cx="857041" cy="8784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894E7BD4-80F3-DF4C-9509-15A69DF7F94B}"/>
              </a:ext>
            </a:extLst>
          </p:cNvPr>
          <p:cNvCxnSpPr>
            <a:cxnSpLocks/>
            <a:stCxn id="12" idx="1"/>
            <a:endCxn id="6" idx="3"/>
          </p:cNvCxnSpPr>
          <p:nvPr/>
        </p:nvCxnSpPr>
        <p:spPr>
          <a:xfrm flipH="1">
            <a:off x="7104201" y="3129752"/>
            <a:ext cx="260527" cy="505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ZoneTexte 43">
            <a:extLst>
              <a:ext uri="{FF2B5EF4-FFF2-40B4-BE49-F238E27FC236}">
                <a16:creationId xmlns:a16="http://schemas.microsoft.com/office/drawing/2014/main" id="{9396FC4F-D9AB-FC4A-B7F0-8DBBC5688EFE}"/>
              </a:ext>
            </a:extLst>
          </p:cNvPr>
          <p:cNvSpPr txBox="1"/>
          <p:nvPr/>
        </p:nvSpPr>
        <p:spPr>
          <a:xfrm>
            <a:off x="6817460" y="4012980"/>
            <a:ext cx="75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Gata2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9598B8C-1265-3E45-AC2C-7FA6553E80E0}"/>
              </a:ext>
            </a:extLst>
          </p:cNvPr>
          <p:cNvSpPr txBox="1"/>
          <p:nvPr/>
        </p:nvSpPr>
        <p:spPr>
          <a:xfrm>
            <a:off x="4974350" y="4110126"/>
            <a:ext cx="999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Fos</a:t>
            </a:r>
            <a:r>
              <a:rPr lang="en-US" dirty="0"/>
              <a:t> Jun</a:t>
            </a:r>
          </a:p>
        </p:txBody>
      </p:sp>
      <p:cxnSp>
        <p:nvCxnSpPr>
          <p:cNvPr id="51" name="Connecteur droit avec flèche 50">
            <a:extLst>
              <a:ext uri="{FF2B5EF4-FFF2-40B4-BE49-F238E27FC236}">
                <a16:creationId xmlns:a16="http://schemas.microsoft.com/office/drawing/2014/main" id="{EECC3627-AB28-BC4E-964A-759196179363}"/>
              </a:ext>
            </a:extLst>
          </p:cNvPr>
          <p:cNvCxnSpPr>
            <a:cxnSpLocks/>
            <a:stCxn id="45" idx="0"/>
            <a:endCxn id="6" idx="2"/>
          </p:cNvCxnSpPr>
          <p:nvPr/>
        </p:nvCxnSpPr>
        <p:spPr>
          <a:xfrm flipV="1">
            <a:off x="5474267" y="3820064"/>
            <a:ext cx="862960" cy="2900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avec flèche 57">
            <a:extLst>
              <a:ext uri="{FF2B5EF4-FFF2-40B4-BE49-F238E27FC236}">
                <a16:creationId xmlns:a16="http://schemas.microsoft.com/office/drawing/2014/main" id="{B3C47783-51F9-8448-969F-2CFADD1F025B}"/>
              </a:ext>
            </a:extLst>
          </p:cNvPr>
          <p:cNvCxnSpPr>
            <a:cxnSpLocks/>
            <a:stCxn id="30" idx="0"/>
            <a:endCxn id="10" idx="2"/>
          </p:cNvCxnSpPr>
          <p:nvPr/>
        </p:nvCxnSpPr>
        <p:spPr>
          <a:xfrm flipH="1" flipV="1">
            <a:off x="4471561" y="3119790"/>
            <a:ext cx="71790" cy="5702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51A53A7B-33BB-4A45-9847-A52AEB662F19}"/>
              </a:ext>
            </a:extLst>
          </p:cNvPr>
          <p:cNvSpPr/>
          <p:nvPr/>
        </p:nvSpPr>
        <p:spPr>
          <a:xfrm>
            <a:off x="6325879" y="2173325"/>
            <a:ext cx="579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Wnt</a:t>
            </a:r>
            <a:endParaRPr lang="en-US" dirty="0"/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0C80EF02-4321-BC4C-860E-B901039436AC}"/>
              </a:ext>
            </a:extLst>
          </p:cNvPr>
          <p:cNvCxnSpPr>
            <a:cxnSpLocks/>
            <a:stCxn id="63" idx="1"/>
            <a:endCxn id="13" idx="0"/>
          </p:cNvCxnSpPr>
          <p:nvPr/>
        </p:nvCxnSpPr>
        <p:spPr>
          <a:xfrm flipH="1">
            <a:off x="5525104" y="2357991"/>
            <a:ext cx="800775" cy="191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9BBFE46B-1649-E649-886B-83EFE5BE6CDB}"/>
              </a:ext>
            </a:extLst>
          </p:cNvPr>
          <p:cNvCxnSpPr>
            <a:cxnSpLocks/>
            <a:stCxn id="63" idx="2"/>
            <a:endCxn id="6" idx="0"/>
          </p:cNvCxnSpPr>
          <p:nvPr/>
        </p:nvCxnSpPr>
        <p:spPr>
          <a:xfrm flipH="1">
            <a:off x="6337227" y="2542657"/>
            <a:ext cx="278539" cy="9080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ZoneTexte 68">
            <a:extLst>
              <a:ext uri="{FF2B5EF4-FFF2-40B4-BE49-F238E27FC236}">
                <a16:creationId xmlns:a16="http://schemas.microsoft.com/office/drawing/2014/main" id="{05389231-0BC9-9C47-ADAF-4984D691FEB3}"/>
              </a:ext>
            </a:extLst>
          </p:cNvPr>
          <p:cNvSpPr txBox="1"/>
          <p:nvPr/>
        </p:nvSpPr>
        <p:spPr>
          <a:xfrm>
            <a:off x="6322443" y="4317376"/>
            <a:ext cx="784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Cebpa</a:t>
            </a:r>
            <a:endParaRPr lang="en-US" dirty="0"/>
          </a:p>
        </p:txBody>
      </p:sp>
      <p:cxnSp>
        <p:nvCxnSpPr>
          <p:cNvPr id="70" name="Connecteur droit avec flèche 69">
            <a:extLst>
              <a:ext uri="{FF2B5EF4-FFF2-40B4-BE49-F238E27FC236}">
                <a16:creationId xmlns:a16="http://schemas.microsoft.com/office/drawing/2014/main" id="{0FA37712-3D4B-0244-9AA9-387F78505887}"/>
              </a:ext>
            </a:extLst>
          </p:cNvPr>
          <p:cNvCxnSpPr>
            <a:cxnSpLocks/>
            <a:stCxn id="44" idx="0"/>
            <a:endCxn id="6" idx="2"/>
          </p:cNvCxnSpPr>
          <p:nvPr/>
        </p:nvCxnSpPr>
        <p:spPr>
          <a:xfrm flipH="1" flipV="1">
            <a:off x="6337227" y="3820064"/>
            <a:ext cx="857041" cy="192916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9A89F297-EECD-3847-8D2E-FE7DA6CA2003}"/>
              </a:ext>
            </a:extLst>
          </p:cNvPr>
          <p:cNvCxnSpPr>
            <a:cxnSpLocks/>
            <a:stCxn id="13" idx="2"/>
            <a:endCxn id="6" idx="0"/>
          </p:cNvCxnSpPr>
          <p:nvPr/>
        </p:nvCxnSpPr>
        <p:spPr>
          <a:xfrm>
            <a:off x="5525104" y="2919089"/>
            <a:ext cx="812123" cy="531643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necteur droit avec flèche 75">
            <a:extLst>
              <a:ext uri="{FF2B5EF4-FFF2-40B4-BE49-F238E27FC236}">
                <a16:creationId xmlns:a16="http://schemas.microsoft.com/office/drawing/2014/main" id="{4F7359CE-3ABF-5B41-B4CB-9EEDAC8A2B36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>
            <a:off x="5411965" y="3241988"/>
            <a:ext cx="158288" cy="393410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eur droit avec flèche 82">
            <a:extLst>
              <a:ext uri="{FF2B5EF4-FFF2-40B4-BE49-F238E27FC236}">
                <a16:creationId xmlns:a16="http://schemas.microsoft.com/office/drawing/2014/main" id="{1D7397DA-36DA-8F43-916A-326C13239D6B}"/>
              </a:ext>
            </a:extLst>
          </p:cNvPr>
          <p:cNvCxnSpPr>
            <a:cxnSpLocks/>
            <a:stCxn id="6" idx="3"/>
            <a:endCxn id="86" idx="1"/>
          </p:cNvCxnSpPr>
          <p:nvPr/>
        </p:nvCxnSpPr>
        <p:spPr>
          <a:xfrm>
            <a:off x="7104201" y="3635398"/>
            <a:ext cx="461864" cy="170332"/>
          </a:xfrm>
          <a:prstGeom prst="straightConnector1">
            <a:avLst/>
          </a:prstGeom>
          <a:ln>
            <a:solidFill>
              <a:srgbClr val="FF0000"/>
            </a:solidFill>
            <a:tailEnd type="diamond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457FFD39-4430-104D-B83F-9F1C5FD47343}"/>
              </a:ext>
            </a:extLst>
          </p:cNvPr>
          <p:cNvSpPr txBox="1"/>
          <p:nvPr/>
        </p:nvSpPr>
        <p:spPr>
          <a:xfrm>
            <a:off x="7566065" y="3621064"/>
            <a:ext cx="92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Runx1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554392F2-6629-CC48-88DD-4DA6FD266374}"/>
              </a:ext>
            </a:extLst>
          </p:cNvPr>
          <p:cNvCxnSpPr>
            <a:cxnSpLocks/>
            <a:stCxn id="45" idx="3"/>
            <a:endCxn id="69" idx="1"/>
          </p:cNvCxnSpPr>
          <p:nvPr/>
        </p:nvCxnSpPr>
        <p:spPr>
          <a:xfrm>
            <a:off x="5974184" y="4294792"/>
            <a:ext cx="348259" cy="2072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Forme libre 115">
            <a:extLst>
              <a:ext uri="{FF2B5EF4-FFF2-40B4-BE49-F238E27FC236}">
                <a16:creationId xmlns:a16="http://schemas.microsoft.com/office/drawing/2014/main" id="{6C017751-05A9-674B-AF68-0D4D92ED20F8}"/>
              </a:ext>
            </a:extLst>
          </p:cNvPr>
          <p:cNvSpPr/>
          <p:nvPr/>
        </p:nvSpPr>
        <p:spPr>
          <a:xfrm>
            <a:off x="3801291" y="3357154"/>
            <a:ext cx="2272938" cy="2037806"/>
          </a:xfrm>
          <a:custGeom>
            <a:avLst/>
            <a:gdLst>
              <a:gd name="connsiteX0" fmla="*/ 1306286 w 2272938"/>
              <a:gd name="connsiteY0" fmla="*/ 509452 h 2037806"/>
              <a:gd name="connsiteX1" fmla="*/ 1306286 w 2272938"/>
              <a:gd name="connsiteY1" fmla="*/ 509452 h 2037806"/>
              <a:gd name="connsiteX2" fmla="*/ 1227909 w 2272938"/>
              <a:gd name="connsiteY2" fmla="*/ 404949 h 2037806"/>
              <a:gd name="connsiteX3" fmla="*/ 1201783 w 2272938"/>
              <a:gd name="connsiteY3" fmla="*/ 365760 h 2037806"/>
              <a:gd name="connsiteX4" fmla="*/ 1084218 w 2272938"/>
              <a:gd name="connsiteY4" fmla="*/ 261257 h 2037806"/>
              <a:gd name="connsiteX5" fmla="*/ 1018903 w 2272938"/>
              <a:gd name="connsiteY5" fmla="*/ 209006 h 2037806"/>
              <a:gd name="connsiteX6" fmla="*/ 979715 w 2272938"/>
              <a:gd name="connsiteY6" fmla="*/ 169817 h 2037806"/>
              <a:gd name="connsiteX7" fmla="*/ 940526 w 2272938"/>
              <a:gd name="connsiteY7" fmla="*/ 143692 h 2037806"/>
              <a:gd name="connsiteX8" fmla="*/ 901338 w 2272938"/>
              <a:gd name="connsiteY8" fmla="*/ 104503 h 2037806"/>
              <a:gd name="connsiteX9" fmla="*/ 862149 w 2272938"/>
              <a:gd name="connsiteY9" fmla="*/ 91440 h 2037806"/>
              <a:gd name="connsiteX10" fmla="*/ 783772 w 2272938"/>
              <a:gd name="connsiteY10" fmla="*/ 39189 h 2037806"/>
              <a:gd name="connsiteX11" fmla="*/ 613955 w 2272938"/>
              <a:gd name="connsiteY11" fmla="*/ 0 h 2037806"/>
              <a:gd name="connsiteX12" fmla="*/ 300446 w 2272938"/>
              <a:gd name="connsiteY12" fmla="*/ 13063 h 2037806"/>
              <a:gd name="connsiteX13" fmla="*/ 222069 w 2272938"/>
              <a:gd name="connsiteY13" fmla="*/ 39189 h 2037806"/>
              <a:gd name="connsiteX14" fmla="*/ 143692 w 2272938"/>
              <a:gd name="connsiteY14" fmla="*/ 91440 h 2037806"/>
              <a:gd name="connsiteX15" fmla="*/ 65315 w 2272938"/>
              <a:gd name="connsiteY15" fmla="*/ 143692 h 2037806"/>
              <a:gd name="connsiteX16" fmla="*/ 0 w 2272938"/>
              <a:gd name="connsiteY16" fmla="*/ 261257 h 2037806"/>
              <a:gd name="connsiteX17" fmla="*/ 26126 w 2272938"/>
              <a:gd name="connsiteY17" fmla="*/ 431075 h 2037806"/>
              <a:gd name="connsiteX18" fmla="*/ 52252 w 2272938"/>
              <a:gd name="connsiteY18" fmla="*/ 470263 h 2037806"/>
              <a:gd name="connsiteX19" fmla="*/ 104503 w 2272938"/>
              <a:gd name="connsiteY19" fmla="*/ 587829 h 2037806"/>
              <a:gd name="connsiteX20" fmla="*/ 117566 w 2272938"/>
              <a:gd name="connsiteY20" fmla="*/ 627017 h 2037806"/>
              <a:gd name="connsiteX21" fmla="*/ 156755 w 2272938"/>
              <a:gd name="connsiteY21" fmla="*/ 705395 h 2037806"/>
              <a:gd name="connsiteX22" fmla="*/ 182880 w 2272938"/>
              <a:gd name="connsiteY22" fmla="*/ 809897 h 2037806"/>
              <a:gd name="connsiteX23" fmla="*/ 209006 w 2272938"/>
              <a:gd name="connsiteY23" fmla="*/ 901337 h 2037806"/>
              <a:gd name="connsiteX24" fmla="*/ 222069 w 2272938"/>
              <a:gd name="connsiteY24" fmla="*/ 940526 h 2037806"/>
              <a:gd name="connsiteX25" fmla="*/ 248195 w 2272938"/>
              <a:gd name="connsiteY25" fmla="*/ 1097280 h 2037806"/>
              <a:gd name="connsiteX26" fmla="*/ 274320 w 2272938"/>
              <a:gd name="connsiteY26" fmla="*/ 1175657 h 2037806"/>
              <a:gd name="connsiteX27" fmla="*/ 287383 w 2272938"/>
              <a:gd name="connsiteY27" fmla="*/ 1214846 h 2037806"/>
              <a:gd name="connsiteX28" fmla="*/ 313509 w 2272938"/>
              <a:gd name="connsiteY28" fmla="*/ 1254035 h 2037806"/>
              <a:gd name="connsiteX29" fmla="*/ 339635 w 2272938"/>
              <a:gd name="connsiteY29" fmla="*/ 1332412 h 2037806"/>
              <a:gd name="connsiteX30" fmla="*/ 365760 w 2272938"/>
              <a:gd name="connsiteY30" fmla="*/ 1371600 h 2037806"/>
              <a:gd name="connsiteX31" fmla="*/ 391886 w 2272938"/>
              <a:gd name="connsiteY31" fmla="*/ 1449977 h 2037806"/>
              <a:gd name="connsiteX32" fmla="*/ 496389 w 2272938"/>
              <a:gd name="connsiteY32" fmla="*/ 1606732 h 2037806"/>
              <a:gd name="connsiteX33" fmla="*/ 522515 w 2272938"/>
              <a:gd name="connsiteY33" fmla="*/ 1645920 h 2037806"/>
              <a:gd name="connsiteX34" fmla="*/ 561703 w 2272938"/>
              <a:gd name="connsiteY34" fmla="*/ 1672046 h 2037806"/>
              <a:gd name="connsiteX35" fmla="*/ 640080 w 2272938"/>
              <a:gd name="connsiteY35" fmla="*/ 1724297 h 2037806"/>
              <a:gd name="connsiteX36" fmla="*/ 718458 w 2272938"/>
              <a:gd name="connsiteY36" fmla="*/ 1776549 h 2037806"/>
              <a:gd name="connsiteX37" fmla="*/ 757646 w 2272938"/>
              <a:gd name="connsiteY37" fmla="*/ 1815737 h 2037806"/>
              <a:gd name="connsiteX38" fmla="*/ 836023 w 2272938"/>
              <a:gd name="connsiteY38" fmla="*/ 1841863 h 2037806"/>
              <a:gd name="connsiteX39" fmla="*/ 875212 w 2272938"/>
              <a:gd name="connsiteY39" fmla="*/ 1854926 h 2037806"/>
              <a:gd name="connsiteX40" fmla="*/ 953589 w 2272938"/>
              <a:gd name="connsiteY40" fmla="*/ 1894115 h 2037806"/>
              <a:gd name="connsiteX41" fmla="*/ 992778 w 2272938"/>
              <a:gd name="connsiteY41" fmla="*/ 1920240 h 2037806"/>
              <a:gd name="connsiteX42" fmla="*/ 1071155 w 2272938"/>
              <a:gd name="connsiteY42" fmla="*/ 1946366 h 2037806"/>
              <a:gd name="connsiteX43" fmla="*/ 1110343 w 2272938"/>
              <a:gd name="connsiteY43" fmla="*/ 1959429 h 2037806"/>
              <a:gd name="connsiteX44" fmla="*/ 1149532 w 2272938"/>
              <a:gd name="connsiteY44" fmla="*/ 1972492 h 2037806"/>
              <a:gd name="connsiteX45" fmla="*/ 1188720 w 2272938"/>
              <a:gd name="connsiteY45" fmla="*/ 1998617 h 2037806"/>
              <a:gd name="connsiteX46" fmla="*/ 1227909 w 2272938"/>
              <a:gd name="connsiteY46" fmla="*/ 2011680 h 2037806"/>
              <a:gd name="connsiteX47" fmla="*/ 1384663 w 2272938"/>
              <a:gd name="connsiteY47" fmla="*/ 2037806 h 2037806"/>
              <a:gd name="connsiteX48" fmla="*/ 1580606 w 2272938"/>
              <a:gd name="connsiteY48" fmla="*/ 2024743 h 2037806"/>
              <a:gd name="connsiteX49" fmla="*/ 1711235 w 2272938"/>
              <a:gd name="connsiteY49" fmla="*/ 1946366 h 2037806"/>
              <a:gd name="connsiteX50" fmla="*/ 1750423 w 2272938"/>
              <a:gd name="connsiteY50" fmla="*/ 1920240 h 2037806"/>
              <a:gd name="connsiteX51" fmla="*/ 1789612 w 2272938"/>
              <a:gd name="connsiteY51" fmla="*/ 1894115 h 2037806"/>
              <a:gd name="connsiteX52" fmla="*/ 1881052 w 2272938"/>
              <a:gd name="connsiteY52" fmla="*/ 1815737 h 2037806"/>
              <a:gd name="connsiteX53" fmla="*/ 2011680 w 2272938"/>
              <a:gd name="connsiteY53" fmla="*/ 1619795 h 2037806"/>
              <a:gd name="connsiteX54" fmla="*/ 2037806 w 2272938"/>
              <a:gd name="connsiteY54" fmla="*/ 1580606 h 2037806"/>
              <a:gd name="connsiteX55" fmla="*/ 2063932 w 2272938"/>
              <a:gd name="connsiteY55" fmla="*/ 1541417 h 2037806"/>
              <a:gd name="connsiteX56" fmla="*/ 2076995 w 2272938"/>
              <a:gd name="connsiteY56" fmla="*/ 1502229 h 2037806"/>
              <a:gd name="connsiteX57" fmla="*/ 2129246 w 2272938"/>
              <a:gd name="connsiteY57" fmla="*/ 1423852 h 2037806"/>
              <a:gd name="connsiteX58" fmla="*/ 2181498 w 2272938"/>
              <a:gd name="connsiteY58" fmla="*/ 1345475 h 2037806"/>
              <a:gd name="connsiteX59" fmla="*/ 2207623 w 2272938"/>
              <a:gd name="connsiteY59" fmla="*/ 1306286 h 2037806"/>
              <a:gd name="connsiteX60" fmla="*/ 2246812 w 2272938"/>
              <a:gd name="connsiteY60" fmla="*/ 1188720 h 2037806"/>
              <a:gd name="connsiteX61" fmla="*/ 2259875 w 2272938"/>
              <a:gd name="connsiteY61" fmla="*/ 1149532 h 2037806"/>
              <a:gd name="connsiteX62" fmla="*/ 2272938 w 2272938"/>
              <a:gd name="connsiteY62" fmla="*/ 1110343 h 2037806"/>
              <a:gd name="connsiteX63" fmla="*/ 2233749 w 2272938"/>
              <a:gd name="connsiteY63" fmla="*/ 901337 h 2037806"/>
              <a:gd name="connsiteX64" fmla="*/ 2220686 w 2272938"/>
              <a:gd name="connsiteY64" fmla="*/ 862149 h 2037806"/>
              <a:gd name="connsiteX65" fmla="*/ 2155372 w 2272938"/>
              <a:gd name="connsiteY65" fmla="*/ 783772 h 2037806"/>
              <a:gd name="connsiteX66" fmla="*/ 2090058 w 2272938"/>
              <a:gd name="connsiteY66" fmla="*/ 731520 h 2037806"/>
              <a:gd name="connsiteX67" fmla="*/ 1972492 w 2272938"/>
              <a:gd name="connsiteY67" fmla="*/ 640080 h 2037806"/>
              <a:gd name="connsiteX68" fmla="*/ 1894115 w 2272938"/>
              <a:gd name="connsiteY68" fmla="*/ 613955 h 2037806"/>
              <a:gd name="connsiteX69" fmla="*/ 1802675 w 2272938"/>
              <a:gd name="connsiteY69" fmla="*/ 574766 h 2037806"/>
              <a:gd name="connsiteX70" fmla="*/ 1711235 w 2272938"/>
              <a:gd name="connsiteY70" fmla="*/ 548640 h 2037806"/>
              <a:gd name="connsiteX71" fmla="*/ 1306286 w 2272938"/>
              <a:gd name="connsiteY71" fmla="*/ 509452 h 2037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2272938" h="2037806">
                <a:moveTo>
                  <a:pt x="1306286" y="509452"/>
                </a:moveTo>
                <a:lnTo>
                  <a:pt x="1306286" y="509452"/>
                </a:lnTo>
                <a:cubicBezTo>
                  <a:pt x="1280160" y="474618"/>
                  <a:pt x="1253520" y="440164"/>
                  <a:pt x="1227909" y="404949"/>
                </a:cubicBezTo>
                <a:cubicBezTo>
                  <a:pt x="1218675" y="392252"/>
                  <a:pt x="1212213" y="377494"/>
                  <a:pt x="1201783" y="365760"/>
                </a:cubicBezTo>
                <a:cubicBezTo>
                  <a:pt x="1136709" y="292552"/>
                  <a:pt x="1143778" y="300965"/>
                  <a:pt x="1084218" y="261257"/>
                </a:cubicBezTo>
                <a:cubicBezTo>
                  <a:pt x="1025787" y="173612"/>
                  <a:pt x="1094621" y="259485"/>
                  <a:pt x="1018903" y="209006"/>
                </a:cubicBezTo>
                <a:cubicBezTo>
                  <a:pt x="1003532" y="198759"/>
                  <a:pt x="993907" y="181644"/>
                  <a:pt x="979715" y="169817"/>
                </a:cubicBezTo>
                <a:cubicBezTo>
                  <a:pt x="967654" y="159766"/>
                  <a:pt x="952587" y="153743"/>
                  <a:pt x="940526" y="143692"/>
                </a:cubicBezTo>
                <a:cubicBezTo>
                  <a:pt x="926334" y="131865"/>
                  <a:pt x="916709" y="114750"/>
                  <a:pt x="901338" y="104503"/>
                </a:cubicBezTo>
                <a:cubicBezTo>
                  <a:pt x="889881" y="96865"/>
                  <a:pt x="874186" y="98127"/>
                  <a:pt x="862149" y="91440"/>
                </a:cubicBezTo>
                <a:cubicBezTo>
                  <a:pt x="834701" y="76191"/>
                  <a:pt x="813560" y="49118"/>
                  <a:pt x="783772" y="39189"/>
                </a:cubicBezTo>
                <a:cubicBezTo>
                  <a:pt x="676186" y="3326"/>
                  <a:pt x="732657" y="16958"/>
                  <a:pt x="613955" y="0"/>
                </a:cubicBezTo>
                <a:cubicBezTo>
                  <a:pt x="509452" y="4354"/>
                  <a:pt x="404521" y="2655"/>
                  <a:pt x="300446" y="13063"/>
                </a:cubicBezTo>
                <a:cubicBezTo>
                  <a:pt x="273044" y="15803"/>
                  <a:pt x="222069" y="39189"/>
                  <a:pt x="222069" y="39189"/>
                </a:cubicBezTo>
                <a:cubicBezTo>
                  <a:pt x="135095" y="126160"/>
                  <a:pt x="228765" y="44177"/>
                  <a:pt x="143692" y="91440"/>
                </a:cubicBezTo>
                <a:cubicBezTo>
                  <a:pt x="116244" y="106689"/>
                  <a:pt x="65315" y="143692"/>
                  <a:pt x="65315" y="143692"/>
                </a:cubicBezTo>
                <a:cubicBezTo>
                  <a:pt x="5425" y="233526"/>
                  <a:pt x="22993" y="192281"/>
                  <a:pt x="0" y="261257"/>
                </a:cubicBezTo>
                <a:cubicBezTo>
                  <a:pt x="2622" y="284857"/>
                  <a:pt x="9157" y="391480"/>
                  <a:pt x="26126" y="431075"/>
                </a:cubicBezTo>
                <a:cubicBezTo>
                  <a:pt x="32310" y="445505"/>
                  <a:pt x="43543" y="457200"/>
                  <a:pt x="52252" y="470263"/>
                </a:cubicBezTo>
                <a:cubicBezTo>
                  <a:pt x="119653" y="672464"/>
                  <a:pt x="42402" y="463626"/>
                  <a:pt x="104503" y="587829"/>
                </a:cubicBezTo>
                <a:cubicBezTo>
                  <a:pt x="110661" y="600145"/>
                  <a:pt x="111408" y="614701"/>
                  <a:pt x="117566" y="627017"/>
                </a:cubicBezTo>
                <a:cubicBezTo>
                  <a:pt x="153236" y="698356"/>
                  <a:pt x="137055" y="633163"/>
                  <a:pt x="156755" y="705395"/>
                </a:cubicBezTo>
                <a:cubicBezTo>
                  <a:pt x="166202" y="740036"/>
                  <a:pt x="171526" y="775834"/>
                  <a:pt x="182880" y="809897"/>
                </a:cubicBezTo>
                <a:cubicBezTo>
                  <a:pt x="214201" y="903859"/>
                  <a:pt x="176201" y="786519"/>
                  <a:pt x="209006" y="901337"/>
                </a:cubicBezTo>
                <a:cubicBezTo>
                  <a:pt x="212789" y="914577"/>
                  <a:pt x="219369" y="927024"/>
                  <a:pt x="222069" y="940526"/>
                </a:cubicBezTo>
                <a:cubicBezTo>
                  <a:pt x="232458" y="992469"/>
                  <a:pt x="231444" y="1047026"/>
                  <a:pt x="248195" y="1097280"/>
                </a:cubicBezTo>
                <a:lnTo>
                  <a:pt x="274320" y="1175657"/>
                </a:lnTo>
                <a:cubicBezTo>
                  <a:pt x="278674" y="1188720"/>
                  <a:pt x="279745" y="1203389"/>
                  <a:pt x="287383" y="1214846"/>
                </a:cubicBezTo>
                <a:cubicBezTo>
                  <a:pt x="296092" y="1227909"/>
                  <a:pt x="307133" y="1239688"/>
                  <a:pt x="313509" y="1254035"/>
                </a:cubicBezTo>
                <a:cubicBezTo>
                  <a:pt x="324694" y="1279200"/>
                  <a:pt x="324359" y="1309498"/>
                  <a:pt x="339635" y="1332412"/>
                </a:cubicBezTo>
                <a:cubicBezTo>
                  <a:pt x="348343" y="1345475"/>
                  <a:pt x="359384" y="1357254"/>
                  <a:pt x="365760" y="1371600"/>
                </a:cubicBezTo>
                <a:cubicBezTo>
                  <a:pt x="376945" y="1396765"/>
                  <a:pt x="376610" y="1427063"/>
                  <a:pt x="391886" y="1449977"/>
                </a:cubicBezTo>
                <a:lnTo>
                  <a:pt x="496389" y="1606732"/>
                </a:lnTo>
                <a:cubicBezTo>
                  <a:pt x="505098" y="1619795"/>
                  <a:pt x="509452" y="1637211"/>
                  <a:pt x="522515" y="1645920"/>
                </a:cubicBezTo>
                <a:cubicBezTo>
                  <a:pt x="535578" y="1654629"/>
                  <a:pt x="549642" y="1661995"/>
                  <a:pt x="561703" y="1672046"/>
                </a:cubicBezTo>
                <a:cubicBezTo>
                  <a:pt x="626935" y="1726407"/>
                  <a:pt x="571212" y="1701342"/>
                  <a:pt x="640080" y="1724297"/>
                </a:cubicBezTo>
                <a:cubicBezTo>
                  <a:pt x="666206" y="1741714"/>
                  <a:pt x="696255" y="1754346"/>
                  <a:pt x="718458" y="1776549"/>
                </a:cubicBezTo>
                <a:cubicBezTo>
                  <a:pt x="731521" y="1789612"/>
                  <a:pt x="741497" y="1806766"/>
                  <a:pt x="757646" y="1815737"/>
                </a:cubicBezTo>
                <a:cubicBezTo>
                  <a:pt x="781719" y="1829111"/>
                  <a:pt x="809897" y="1833154"/>
                  <a:pt x="836023" y="1841863"/>
                </a:cubicBezTo>
                <a:lnTo>
                  <a:pt x="875212" y="1854926"/>
                </a:lnTo>
                <a:cubicBezTo>
                  <a:pt x="987504" y="1929789"/>
                  <a:pt x="845437" y="1840040"/>
                  <a:pt x="953589" y="1894115"/>
                </a:cubicBezTo>
                <a:cubicBezTo>
                  <a:pt x="967631" y="1901136"/>
                  <a:pt x="978432" y="1913864"/>
                  <a:pt x="992778" y="1920240"/>
                </a:cubicBezTo>
                <a:cubicBezTo>
                  <a:pt x="1017943" y="1931425"/>
                  <a:pt x="1045029" y="1937657"/>
                  <a:pt x="1071155" y="1946366"/>
                </a:cubicBezTo>
                <a:lnTo>
                  <a:pt x="1110343" y="1959429"/>
                </a:lnTo>
                <a:cubicBezTo>
                  <a:pt x="1123406" y="1963783"/>
                  <a:pt x="1138075" y="1964854"/>
                  <a:pt x="1149532" y="1972492"/>
                </a:cubicBezTo>
                <a:cubicBezTo>
                  <a:pt x="1162595" y="1981200"/>
                  <a:pt x="1174678" y="1991596"/>
                  <a:pt x="1188720" y="1998617"/>
                </a:cubicBezTo>
                <a:cubicBezTo>
                  <a:pt x="1201036" y="2004775"/>
                  <a:pt x="1214551" y="2008340"/>
                  <a:pt x="1227909" y="2011680"/>
                </a:cubicBezTo>
                <a:cubicBezTo>
                  <a:pt x="1278846" y="2024414"/>
                  <a:pt x="1333049" y="2030432"/>
                  <a:pt x="1384663" y="2037806"/>
                </a:cubicBezTo>
                <a:cubicBezTo>
                  <a:pt x="1449977" y="2033452"/>
                  <a:pt x="1515948" y="2034952"/>
                  <a:pt x="1580606" y="2024743"/>
                </a:cubicBezTo>
                <a:cubicBezTo>
                  <a:pt x="1606923" y="2020588"/>
                  <a:pt x="1703758" y="1951351"/>
                  <a:pt x="1711235" y="1946366"/>
                </a:cubicBezTo>
                <a:lnTo>
                  <a:pt x="1750423" y="1920240"/>
                </a:lnTo>
                <a:cubicBezTo>
                  <a:pt x="1763486" y="1911531"/>
                  <a:pt x="1778511" y="1905216"/>
                  <a:pt x="1789612" y="1894115"/>
                </a:cubicBezTo>
                <a:cubicBezTo>
                  <a:pt x="1852964" y="1830761"/>
                  <a:pt x="1821368" y="1855526"/>
                  <a:pt x="1881052" y="1815737"/>
                </a:cubicBezTo>
                <a:lnTo>
                  <a:pt x="2011680" y="1619795"/>
                </a:lnTo>
                <a:lnTo>
                  <a:pt x="2037806" y="1580606"/>
                </a:lnTo>
                <a:cubicBezTo>
                  <a:pt x="2046515" y="1567543"/>
                  <a:pt x="2058967" y="1556311"/>
                  <a:pt x="2063932" y="1541417"/>
                </a:cubicBezTo>
                <a:cubicBezTo>
                  <a:pt x="2068286" y="1528354"/>
                  <a:pt x="2070308" y="1514266"/>
                  <a:pt x="2076995" y="1502229"/>
                </a:cubicBezTo>
                <a:cubicBezTo>
                  <a:pt x="2092244" y="1474781"/>
                  <a:pt x="2111829" y="1449978"/>
                  <a:pt x="2129246" y="1423852"/>
                </a:cubicBezTo>
                <a:lnTo>
                  <a:pt x="2181498" y="1345475"/>
                </a:lnTo>
                <a:cubicBezTo>
                  <a:pt x="2190207" y="1332412"/>
                  <a:pt x="2202658" y="1321180"/>
                  <a:pt x="2207623" y="1306286"/>
                </a:cubicBezTo>
                <a:lnTo>
                  <a:pt x="2246812" y="1188720"/>
                </a:lnTo>
                <a:lnTo>
                  <a:pt x="2259875" y="1149532"/>
                </a:lnTo>
                <a:lnTo>
                  <a:pt x="2272938" y="1110343"/>
                </a:lnTo>
                <a:cubicBezTo>
                  <a:pt x="2257135" y="952315"/>
                  <a:pt x="2273713" y="1021228"/>
                  <a:pt x="2233749" y="901337"/>
                </a:cubicBezTo>
                <a:cubicBezTo>
                  <a:pt x="2229395" y="888274"/>
                  <a:pt x="2228324" y="873606"/>
                  <a:pt x="2220686" y="862149"/>
                </a:cubicBezTo>
                <a:cubicBezTo>
                  <a:pt x="2155819" y="764849"/>
                  <a:pt x="2239189" y="884352"/>
                  <a:pt x="2155372" y="783772"/>
                </a:cubicBezTo>
                <a:cubicBezTo>
                  <a:pt x="2109921" y="729230"/>
                  <a:pt x="2154390" y="752965"/>
                  <a:pt x="2090058" y="731520"/>
                </a:cubicBezTo>
                <a:cubicBezTo>
                  <a:pt x="2056246" y="697709"/>
                  <a:pt x="2019362" y="655703"/>
                  <a:pt x="1972492" y="640080"/>
                </a:cubicBezTo>
                <a:lnTo>
                  <a:pt x="1894115" y="613955"/>
                </a:lnTo>
                <a:cubicBezTo>
                  <a:pt x="1834456" y="574182"/>
                  <a:pt x="1876483" y="595854"/>
                  <a:pt x="1802675" y="574766"/>
                </a:cubicBezTo>
                <a:cubicBezTo>
                  <a:pt x="1775635" y="567040"/>
                  <a:pt x="1738798" y="550682"/>
                  <a:pt x="1711235" y="548640"/>
                </a:cubicBezTo>
                <a:cubicBezTo>
                  <a:pt x="1514460" y="534064"/>
                  <a:pt x="1373777" y="515983"/>
                  <a:pt x="1306286" y="509452"/>
                </a:cubicBezTo>
                <a:close/>
              </a:path>
            </a:pathLst>
          </a:custGeom>
          <a:solidFill>
            <a:srgbClr val="92D050">
              <a:alpha val="3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8" name="Forme libre 117">
            <a:extLst>
              <a:ext uri="{FF2B5EF4-FFF2-40B4-BE49-F238E27FC236}">
                <a16:creationId xmlns:a16="http://schemas.microsoft.com/office/drawing/2014/main" id="{12C898B1-FFFB-8A4A-89B6-B779474BD92D}"/>
              </a:ext>
            </a:extLst>
          </p:cNvPr>
          <p:cNvSpPr/>
          <p:nvPr/>
        </p:nvSpPr>
        <p:spPr>
          <a:xfrm>
            <a:off x="5630091" y="1332411"/>
            <a:ext cx="3252652" cy="2024743"/>
          </a:xfrm>
          <a:custGeom>
            <a:avLst/>
            <a:gdLst>
              <a:gd name="connsiteX0" fmla="*/ 1502229 w 3252652"/>
              <a:gd name="connsiteY0" fmla="*/ 91440 h 2024743"/>
              <a:gd name="connsiteX1" fmla="*/ 1502229 w 3252652"/>
              <a:gd name="connsiteY1" fmla="*/ 91440 h 2024743"/>
              <a:gd name="connsiteX2" fmla="*/ 1201783 w 3252652"/>
              <a:gd name="connsiteY2" fmla="*/ 156755 h 2024743"/>
              <a:gd name="connsiteX3" fmla="*/ 1110343 w 3252652"/>
              <a:gd name="connsiteY3" fmla="*/ 169818 h 2024743"/>
              <a:gd name="connsiteX4" fmla="*/ 1071155 w 3252652"/>
              <a:gd name="connsiteY4" fmla="*/ 182880 h 2024743"/>
              <a:gd name="connsiteX5" fmla="*/ 992778 w 3252652"/>
              <a:gd name="connsiteY5" fmla="*/ 195943 h 2024743"/>
              <a:gd name="connsiteX6" fmla="*/ 940526 w 3252652"/>
              <a:gd name="connsiteY6" fmla="*/ 222069 h 2024743"/>
              <a:gd name="connsiteX7" fmla="*/ 862149 w 3252652"/>
              <a:gd name="connsiteY7" fmla="*/ 248195 h 2024743"/>
              <a:gd name="connsiteX8" fmla="*/ 822960 w 3252652"/>
              <a:gd name="connsiteY8" fmla="*/ 274320 h 2024743"/>
              <a:gd name="connsiteX9" fmla="*/ 718458 w 3252652"/>
              <a:gd name="connsiteY9" fmla="*/ 326572 h 2024743"/>
              <a:gd name="connsiteX10" fmla="*/ 613955 w 3252652"/>
              <a:gd name="connsiteY10" fmla="*/ 352698 h 2024743"/>
              <a:gd name="connsiteX11" fmla="*/ 574766 w 3252652"/>
              <a:gd name="connsiteY11" fmla="*/ 378823 h 2024743"/>
              <a:gd name="connsiteX12" fmla="*/ 457200 w 3252652"/>
              <a:gd name="connsiteY12" fmla="*/ 418012 h 2024743"/>
              <a:gd name="connsiteX13" fmla="*/ 418012 w 3252652"/>
              <a:gd name="connsiteY13" fmla="*/ 431075 h 2024743"/>
              <a:gd name="connsiteX14" fmla="*/ 313509 w 3252652"/>
              <a:gd name="connsiteY14" fmla="*/ 496389 h 2024743"/>
              <a:gd name="connsiteX15" fmla="*/ 235132 w 3252652"/>
              <a:gd name="connsiteY15" fmla="*/ 548640 h 2024743"/>
              <a:gd name="connsiteX16" fmla="*/ 195943 w 3252652"/>
              <a:gd name="connsiteY16" fmla="*/ 574766 h 2024743"/>
              <a:gd name="connsiteX17" fmla="*/ 156755 w 3252652"/>
              <a:gd name="connsiteY17" fmla="*/ 600892 h 2024743"/>
              <a:gd name="connsiteX18" fmla="*/ 104503 w 3252652"/>
              <a:gd name="connsiteY18" fmla="*/ 640080 h 2024743"/>
              <a:gd name="connsiteX19" fmla="*/ 13063 w 3252652"/>
              <a:gd name="connsiteY19" fmla="*/ 744583 h 2024743"/>
              <a:gd name="connsiteX20" fmla="*/ 0 w 3252652"/>
              <a:gd name="connsiteY20" fmla="*/ 783772 h 2024743"/>
              <a:gd name="connsiteX21" fmla="*/ 39189 w 3252652"/>
              <a:gd name="connsiteY21" fmla="*/ 979715 h 2024743"/>
              <a:gd name="connsiteX22" fmla="*/ 52252 w 3252652"/>
              <a:gd name="connsiteY22" fmla="*/ 1018903 h 2024743"/>
              <a:gd name="connsiteX23" fmla="*/ 104503 w 3252652"/>
              <a:gd name="connsiteY23" fmla="*/ 1097280 h 2024743"/>
              <a:gd name="connsiteX24" fmla="*/ 169818 w 3252652"/>
              <a:gd name="connsiteY24" fmla="*/ 1214846 h 2024743"/>
              <a:gd name="connsiteX25" fmla="*/ 248195 w 3252652"/>
              <a:gd name="connsiteY25" fmla="*/ 1280160 h 2024743"/>
              <a:gd name="connsiteX26" fmla="*/ 287383 w 3252652"/>
              <a:gd name="connsiteY26" fmla="*/ 1319349 h 2024743"/>
              <a:gd name="connsiteX27" fmla="*/ 313509 w 3252652"/>
              <a:gd name="connsiteY27" fmla="*/ 1358538 h 2024743"/>
              <a:gd name="connsiteX28" fmla="*/ 352698 w 3252652"/>
              <a:gd name="connsiteY28" fmla="*/ 1371600 h 2024743"/>
              <a:gd name="connsiteX29" fmla="*/ 431075 w 3252652"/>
              <a:gd name="connsiteY29" fmla="*/ 1423852 h 2024743"/>
              <a:gd name="connsiteX30" fmla="*/ 470263 w 3252652"/>
              <a:gd name="connsiteY30" fmla="*/ 1449978 h 2024743"/>
              <a:gd name="connsiteX31" fmla="*/ 509452 w 3252652"/>
              <a:gd name="connsiteY31" fmla="*/ 1489166 h 2024743"/>
              <a:gd name="connsiteX32" fmla="*/ 548640 w 3252652"/>
              <a:gd name="connsiteY32" fmla="*/ 1502229 h 2024743"/>
              <a:gd name="connsiteX33" fmla="*/ 587829 w 3252652"/>
              <a:gd name="connsiteY33" fmla="*/ 1528355 h 2024743"/>
              <a:gd name="connsiteX34" fmla="*/ 627018 w 3252652"/>
              <a:gd name="connsiteY34" fmla="*/ 1541418 h 2024743"/>
              <a:gd name="connsiteX35" fmla="*/ 705395 w 3252652"/>
              <a:gd name="connsiteY35" fmla="*/ 1580606 h 2024743"/>
              <a:gd name="connsiteX36" fmla="*/ 783772 w 3252652"/>
              <a:gd name="connsiteY36" fmla="*/ 1632858 h 2024743"/>
              <a:gd name="connsiteX37" fmla="*/ 901338 w 3252652"/>
              <a:gd name="connsiteY37" fmla="*/ 1672046 h 2024743"/>
              <a:gd name="connsiteX38" fmla="*/ 979715 w 3252652"/>
              <a:gd name="connsiteY38" fmla="*/ 1698172 h 2024743"/>
              <a:gd name="connsiteX39" fmla="*/ 1031966 w 3252652"/>
              <a:gd name="connsiteY39" fmla="*/ 1711235 h 2024743"/>
              <a:gd name="connsiteX40" fmla="*/ 1110343 w 3252652"/>
              <a:gd name="connsiteY40" fmla="*/ 1737360 h 2024743"/>
              <a:gd name="connsiteX41" fmla="*/ 1188720 w 3252652"/>
              <a:gd name="connsiteY41" fmla="*/ 1763486 h 2024743"/>
              <a:gd name="connsiteX42" fmla="*/ 1267098 w 3252652"/>
              <a:gd name="connsiteY42" fmla="*/ 1789612 h 2024743"/>
              <a:gd name="connsiteX43" fmla="*/ 1306286 w 3252652"/>
              <a:gd name="connsiteY43" fmla="*/ 1802675 h 2024743"/>
              <a:gd name="connsiteX44" fmla="*/ 1410789 w 3252652"/>
              <a:gd name="connsiteY44" fmla="*/ 1828800 h 2024743"/>
              <a:gd name="connsiteX45" fmla="*/ 1463040 w 3252652"/>
              <a:gd name="connsiteY45" fmla="*/ 1841863 h 2024743"/>
              <a:gd name="connsiteX46" fmla="*/ 1528355 w 3252652"/>
              <a:gd name="connsiteY46" fmla="*/ 1854926 h 2024743"/>
              <a:gd name="connsiteX47" fmla="*/ 1567543 w 3252652"/>
              <a:gd name="connsiteY47" fmla="*/ 1867989 h 2024743"/>
              <a:gd name="connsiteX48" fmla="*/ 1632858 w 3252652"/>
              <a:gd name="connsiteY48" fmla="*/ 1881052 h 2024743"/>
              <a:gd name="connsiteX49" fmla="*/ 1711235 w 3252652"/>
              <a:gd name="connsiteY49" fmla="*/ 1907178 h 2024743"/>
              <a:gd name="connsiteX50" fmla="*/ 1828800 w 3252652"/>
              <a:gd name="connsiteY50" fmla="*/ 1946366 h 2024743"/>
              <a:gd name="connsiteX51" fmla="*/ 1867989 w 3252652"/>
              <a:gd name="connsiteY51" fmla="*/ 1959429 h 2024743"/>
              <a:gd name="connsiteX52" fmla="*/ 1907178 w 3252652"/>
              <a:gd name="connsiteY52" fmla="*/ 1972492 h 2024743"/>
              <a:gd name="connsiteX53" fmla="*/ 2050869 w 3252652"/>
              <a:gd name="connsiteY53" fmla="*/ 1998618 h 2024743"/>
              <a:gd name="connsiteX54" fmla="*/ 2364378 w 3252652"/>
              <a:gd name="connsiteY54" fmla="*/ 2024743 h 2024743"/>
              <a:gd name="connsiteX55" fmla="*/ 2782389 w 3252652"/>
              <a:gd name="connsiteY55" fmla="*/ 1998618 h 2024743"/>
              <a:gd name="connsiteX56" fmla="*/ 2821578 w 3252652"/>
              <a:gd name="connsiteY56" fmla="*/ 1985555 h 2024743"/>
              <a:gd name="connsiteX57" fmla="*/ 2860766 w 3252652"/>
              <a:gd name="connsiteY57" fmla="*/ 1959429 h 2024743"/>
              <a:gd name="connsiteX58" fmla="*/ 2899955 w 3252652"/>
              <a:gd name="connsiteY58" fmla="*/ 1946366 h 2024743"/>
              <a:gd name="connsiteX59" fmla="*/ 2939143 w 3252652"/>
              <a:gd name="connsiteY59" fmla="*/ 1907178 h 2024743"/>
              <a:gd name="connsiteX60" fmla="*/ 3017520 w 3252652"/>
              <a:gd name="connsiteY60" fmla="*/ 1854926 h 2024743"/>
              <a:gd name="connsiteX61" fmla="*/ 3069772 w 3252652"/>
              <a:gd name="connsiteY61" fmla="*/ 1776549 h 2024743"/>
              <a:gd name="connsiteX62" fmla="*/ 3135086 w 3252652"/>
              <a:gd name="connsiteY62" fmla="*/ 1698172 h 2024743"/>
              <a:gd name="connsiteX63" fmla="*/ 3174275 w 3252652"/>
              <a:gd name="connsiteY63" fmla="*/ 1619795 h 2024743"/>
              <a:gd name="connsiteX64" fmla="*/ 3187338 w 3252652"/>
              <a:gd name="connsiteY64" fmla="*/ 1580606 h 2024743"/>
              <a:gd name="connsiteX65" fmla="*/ 3213463 w 3252652"/>
              <a:gd name="connsiteY65" fmla="*/ 1541418 h 2024743"/>
              <a:gd name="connsiteX66" fmla="*/ 3239589 w 3252652"/>
              <a:gd name="connsiteY66" fmla="*/ 1423852 h 2024743"/>
              <a:gd name="connsiteX67" fmla="*/ 3252652 w 3252652"/>
              <a:gd name="connsiteY67" fmla="*/ 1358538 h 2024743"/>
              <a:gd name="connsiteX68" fmla="*/ 3239589 w 3252652"/>
              <a:gd name="connsiteY68" fmla="*/ 1031966 h 2024743"/>
              <a:gd name="connsiteX69" fmla="*/ 3200400 w 3252652"/>
              <a:gd name="connsiteY69" fmla="*/ 796835 h 2024743"/>
              <a:gd name="connsiteX70" fmla="*/ 3187338 w 3252652"/>
              <a:gd name="connsiteY70" fmla="*/ 718458 h 2024743"/>
              <a:gd name="connsiteX71" fmla="*/ 3174275 w 3252652"/>
              <a:gd name="connsiteY71" fmla="*/ 627018 h 2024743"/>
              <a:gd name="connsiteX72" fmla="*/ 3148149 w 3252652"/>
              <a:gd name="connsiteY72" fmla="*/ 548640 h 2024743"/>
              <a:gd name="connsiteX73" fmla="*/ 3135086 w 3252652"/>
              <a:gd name="connsiteY73" fmla="*/ 509452 h 2024743"/>
              <a:gd name="connsiteX74" fmla="*/ 3108960 w 3252652"/>
              <a:gd name="connsiteY74" fmla="*/ 470263 h 2024743"/>
              <a:gd name="connsiteX75" fmla="*/ 3095898 w 3252652"/>
              <a:gd name="connsiteY75" fmla="*/ 431075 h 2024743"/>
              <a:gd name="connsiteX76" fmla="*/ 3069772 w 3252652"/>
              <a:gd name="connsiteY76" fmla="*/ 391886 h 2024743"/>
              <a:gd name="connsiteX77" fmla="*/ 3017520 w 3252652"/>
              <a:gd name="connsiteY77" fmla="*/ 313509 h 2024743"/>
              <a:gd name="connsiteX78" fmla="*/ 2991395 w 3252652"/>
              <a:gd name="connsiteY78" fmla="*/ 274320 h 2024743"/>
              <a:gd name="connsiteX79" fmla="*/ 2952206 w 3252652"/>
              <a:gd name="connsiteY79" fmla="*/ 248195 h 2024743"/>
              <a:gd name="connsiteX80" fmla="*/ 2860766 w 3252652"/>
              <a:gd name="connsiteY80" fmla="*/ 209006 h 2024743"/>
              <a:gd name="connsiteX81" fmla="*/ 2782389 w 3252652"/>
              <a:gd name="connsiteY81" fmla="*/ 156755 h 2024743"/>
              <a:gd name="connsiteX82" fmla="*/ 2743200 w 3252652"/>
              <a:gd name="connsiteY82" fmla="*/ 130629 h 2024743"/>
              <a:gd name="connsiteX83" fmla="*/ 2625635 w 3252652"/>
              <a:gd name="connsiteY83" fmla="*/ 104503 h 2024743"/>
              <a:gd name="connsiteX84" fmla="*/ 2586446 w 3252652"/>
              <a:gd name="connsiteY84" fmla="*/ 91440 h 2024743"/>
              <a:gd name="connsiteX85" fmla="*/ 2495006 w 3252652"/>
              <a:gd name="connsiteY85" fmla="*/ 78378 h 2024743"/>
              <a:gd name="connsiteX86" fmla="*/ 2403566 w 3252652"/>
              <a:gd name="connsiteY86" fmla="*/ 52252 h 2024743"/>
              <a:gd name="connsiteX87" fmla="*/ 2364378 w 3252652"/>
              <a:gd name="connsiteY87" fmla="*/ 39189 h 2024743"/>
              <a:gd name="connsiteX88" fmla="*/ 2220686 w 3252652"/>
              <a:gd name="connsiteY88" fmla="*/ 13063 h 2024743"/>
              <a:gd name="connsiteX89" fmla="*/ 1959429 w 3252652"/>
              <a:gd name="connsiteY89" fmla="*/ 0 h 2024743"/>
              <a:gd name="connsiteX90" fmla="*/ 1632858 w 3252652"/>
              <a:gd name="connsiteY90" fmla="*/ 13063 h 2024743"/>
              <a:gd name="connsiteX91" fmla="*/ 1554480 w 3252652"/>
              <a:gd name="connsiteY91" fmla="*/ 39189 h 2024743"/>
              <a:gd name="connsiteX92" fmla="*/ 1515292 w 3252652"/>
              <a:gd name="connsiteY92" fmla="*/ 78378 h 2024743"/>
              <a:gd name="connsiteX93" fmla="*/ 1476103 w 3252652"/>
              <a:gd name="connsiteY93" fmla="*/ 91440 h 2024743"/>
              <a:gd name="connsiteX94" fmla="*/ 1502229 w 3252652"/>
              <a:gd name="connsiteY94" fmla="*/ 91440 h 2024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3252652" h="2024743">
                <a:moveTo>
                  <a:pt x="1502229" y="91440"/>
                </a:moveTo>
                <a:lnTo>
                  <a:pt x="1502229" y="91440"/>
                </a:lnTo>
                <a:cubicBezTo>
                  <a:pt x="1326244" y="150102"/>
                  <a:pt x="1425556" y="124787"/>
                  <a:pt x="1201783" y="156755"/>
                </a:cubicBezTo>
                <a:lnTo>
                  <a:pt x="1110343" y="169818"/>
                </a:lnTo>
                <a:cubicBezTo>
                  <a:pt x="1097280" y="174172"/>
                  <a:pt x="1084596" y="179893"/>
                  <a:pt x="1071155" y="182880"/>
                </a:cubicBezTo>
                <a:cubicBezTo>
                  <a:pt x="1045300" y="188626"/>
                  <a:pt x="1018147" y="188332"/>
                  <a:pt x="992778" y="195943"/>
                </a:cubicBezTo>
                <a:cubicBezTo>
                  <a:pt x="974126" y="201539"/>
                  <a:pt x="958606" y="214837"/>
                  <a:pt x="940526" y="222069"/>
                </a:cubicBezTo>
                <a:cubicBezTo>
                  <a:pt x="914957" y="232297"/>
                  <a:pt x="885063" y="232920"/>
                  <a:pt x="862149" y="248195"/>
                </a:cubicBezTo>
                <a:cubicBezTo>
                  <a:pt x="849086" y="256903"/>
                  <a:pt x="836743" y="266802"/>
                  <a:pt x="822960" y="274320"/>
                </a:cubicBezTo>
                <a:cubicBezTo>
                  <a:pt x="788770" y="292969"/>
                  <a:pt x="756241" y="317126"/>
                  <a:pt x="718458" y="326572"/>
                </a:cubicBezTo>
                <a:lnTo>
                  <a:pt x="613955" y="352698"/>
                </a:lnTo>
                <a:cubicBezTo>
                  <a:pt x="600892" y="361406"/>
                  <a:pt x="589112" y="372447"/>
                  <a:pt x="574766" y="378823"/>
                </a:cubicBezTo>
                <a:cubicBezTo>
                  <a:pt x="574761" y="378825"/>
                  <a:pt x="476797" y="411480"/>
                  <a:pt x="457200" y="418012"/>
                </a:cubicBezTo>
                <a:cubicBezTo>
                  <a:pt x="444137" y="422366"/>
                  <a:pt x="430328" y="424917"/>
                  <a:pt x="418012" y="431075"/>
                </a:cubicBezTo>
                <a:cubicBezTo>
                  <a:pt x="331118" y="474520"/>
                  <a:pt x="398298" y="437037"/>
                  <a:pt x="313509" y="496389"/>
                </a:cubicBezTo>
                <a:cubicBezTo>
                  <a:pt x="287786" y="514395"/>
                  <a:pt x="261258" y="531223"/>
                  <a:pt x="235132" y="548640"/>
                </a:cubicBezTo>
                <a:lnTo>
                  <a:pt x="195943" y="574766"/>
                </a:lnTo>
                <a:cubicBezTo>
                  <a:pt x="182880" y="583475"/>
                  <a:pt x="169315" y="591472"/>
                  <a:pt x="156755" y="600892"/>
                </a:cubicBezTo>
                <a:lnTo>
                  <a:pt x="104503" y="640080"/>
                </a:lnTo>
                <a:cubicBezTo>
                  <a:pt x="43544" y="731521"/>
                  <a:pt x="78378" y="701041"/>
                  <a:pt x="13063" y="744583"/>
                </a:cubicBezTo>
                <a:cubicBezTo>
                  <a:pt x="8709" y="757646"/>
                  <a:pt x="0" y="770002"/>
                  <a:pt x="0" y="783772"/>
                </a:cubicBezTo>
                <a:cubicBezTo>
                  <a:pt x="0" y="880396"/>
                  <a:pt x="11842" y="897674"/>
                  <a:pt x="39189" y="979715"/>
                </a:cubicBezTo>
                <a:cubicBezTo>
                  <a:pt x="43543" y="992778"/>
                  <a:pt x="44614" y="1007446"/>
                  <a:pt x="52252" y="1018903"/>
                </a:cubicBezTo>
                <a:cubicBezTo>
                  <a:pt x="69669" y="1045029"/>
                  <a:pt x="94574" y="1067492"/>
                  <a:pt x="104503" y="1097280"/>
                </a:cubicBezTo>
                <a:cubicBezTo>
                  <a:pt x="120930" y="1146561"/>
                  <a:pt x="124899" y="1169926"/>
                  <a:pt x="169818" y="1214846"/>
                </a:cubicBezTo>
                <a:cubicBezTo>
                  <a:pt x="284306" y="1329337"/>
                  <a:pt x="139076" y="1189228"/>
                  <a:pt x="248195" y="1280160"/>
                </a:cubicBezTo>
                <a:cubicBezTo>
                  <a:pt x="262387" y="1291987"/>
                  <a:pt x="275557" y="1305157"/>
                  <a:pt x="287383" y="1319349"/>
                </a:cubicBezTo>
                <a:cubicBezTo>
                  <a:pt x="297434" y="1331410"/>
                  <a:pt x="301249" y="1348731"/>
                  <a:pt x="313509" y="1358538"/>
                </a:cubicBezTo>
                <a:cubicBezTo>
                  <a:pt x="324261" y="1367140"/>
                  <a:pt x="339635" y="1367246"/>
                  <a:pt x="352698" y="1371600"/>
                </a:cubicBezTo>
                <a:lnTo>
                  <a:pt x="431075" y="1423852"/>
                </a:lnTo>
                <a:cubicBezTo>
                  <a:pt x="444138" y="1432561"/>
                  <a:pt x="459162" y="1438877"/>
                  <a:pt x="470263" y="1449978"/>
                </a:cubicBezTo>
                <a:cubicBezTo>
                  <a:pt x="483326" y="1463041"/>
                  <a:pt x="494081" y="1478919"/>
                  <a:pt x="509452" y="1489166"/>
                </a:cubicBezTo>
                <a:cubicBezTo>
                  <a:pt x="520909" y="1496804"/>
                  <a:pt x="536324" y="1496071"/>
                  <a:pt x="548640" y="1502229"/>
                </a:cubicBezTo>
                <a:cubicBezTo>
                  <a:pt x="562682" y="1509250"/>
                  <a:pt x="573787" y="1521334"/>
                  <a:pt x="587829" y="1528355"/>
                </a:cubicBezTo>
                <a:cubicBezTo>
                  <a:pt x="600145" y="1534513"/>
                  <a:pt x="614702" y="1535260"/>
                  <a:pt x="627018" y="1541418"/>
                </a:cubicBezTo>
                <a:cubicBezTo>
                  <a:pt x="728309" y="1592063"/>
                  <a:pt x="606891" y="1547771"/>
                  <a:pt x="705395" y="1580606"/>
                </a:cubicBezTo>
                <a:cubicBezTo>
                  <a:pt x="731521" y="1598023"/>
                  <a:pt x="753984" y="1622929"/>
                  <a:pt x="783772" y="1632858"/>
                </a:cubicBezTo>
                <a:lnTo>
                  <a:pt x="901338" y="1672046"/>
                </a:lnTo>
                <a:lnTo>
                  <a:pt x="979715" y="1698172"/>
                </a:lnTo>
                <a:cubicBezTo>
                  <a:pt x="997132" y="1702526"/>
                  <a:pt x="1014770" y="1706076"/>
                  <a:pt x="1031966" y="1711235"/>
                </a:cubicBezTo>
                <a:cubicBezTo>
                  <a:pt x="1058343" y="1719148"/>
                  <a:pt x="1084217" y="1728652"/>
                  <a:pt x="1110343" y="1737360"/>
                </a:cubicBezTo>
                <a:lnTo>
                  <a:pt x="1188720" y="1763486"/>
                </a:lnTo>
                <a:lnTo>
                  <a:pt x="1267098" y="1789612"/>
                </a:lnTo>
                <a:cubicBezTo>
                  <a:pt x="1280161" y="1793966"/>
                  <a:pt x="1292928" y="1799336"/>
                  <a:pt x="1306286" y="1802675"/>
                </a:cubicBezTo>
                <a:lnTo>
                  <a:pt x="1410789" y="1828800"/>
                </a:lnTo>
                <a:cubicBezTo>
                  <a:pt x="1428206" y="1833154"/>
                  <a:pt x="1445436" y="1838342"/>
                  <a:pt x="1463040" y="1841863"/>
                </a:cubicBezTo>
                <a:cubicBezTo>
                  <a:pt x="1484812" y="1846217"/>
                  <a:pt x="1506815" y="1849541"/>
                  <a:pt x="1528355" y="1854926"/>
                </a:cubicBezTo>
                <a:cubicBezTo>
                  <a:pt x="1541713" y="1858266"/>
                  <a:pt x="1554185" y="1864649"/>
                  <a:pt x="1567543" y="1867989"/>
                </a:cubicBezTo>
                <a:cubicBezTo>
                  <a:pt x="1589083" y="1873374"/>
                  <a:pt x="1611438" y="1875210"/>
                  <a:pt x="1632858" y="1881052"/>
                </a:cubicBezTo>
                <a:cubicBezTo>
                  <a:pt x="1659427" y="1888298"/>
                  <a:pt x="1685109" y="1898470"/>
                  <a:pt x="1711235" y="1907178"/>
                </a:cubicBezTo>
                <a:lnTo>
                  <a:pt x="1828800" y="1946366"/>
                </a:lnTo>
                <a:lnTo>
                  <a:pt x="1867989" y="1959429"/>
                </a:lnTo>
                <a:cubicBezTo>
                  <a:pt x="1881052" y="1963783"/>
                  <a:pt x="1893676" y="1969792"/>
                  <a:pt x="1907178" y="1972492"/>
                </a:cubicBezTo>
                <a:cubicBezTo>
                  <a:pt x="1956431" y="1982343"/>
                  <a:pt x="2000734" y="1991934"/>
                  <a:pt x="2050869" y="1998618"/>
                </a:cubicBezTo>
                <a:cubicBezTo>
                  <a:pt x="2172605" y="2014849"/>
                  <a:pt x="2230178" y="2015796"/>
                  <a:pt x="2364378" y="2024743"/>
                </a:cubicBezTo>
                <a:cubicBezTo>
                  <a:pt x="2582424" y="2016956"/>
                  <a:pt x="2636160" y="2040397"/>
                  <a:pt x="2782389" y="1998618"/>
                </a:cubicBezTo>
                <a:cubicBezTo>
                  <a:pt x="2795629" y="1994835"/>
                  <a:pt x="2808515" y="1989909"/>
                  <a:pt x="2821578" y="1985555"/>
                </a:cubicBezTo>
                <a:cubicBezTo>
                  <a:pt x="2834641" y="1976846"/>
                  <a:pt x="2846724" y="1966450"/>
                  <a:pt x="2860766" y="1959429"/>
                </a:cubicBezTo>
                <a:cubicBezTo>
                  <a:pt x="2873082" y="1953271"/>
                  <a:pt x="2888498" y="1954004"/>
                  <a:pt x="2899955" y="1946366"/>
                </a:cubicBezTo>
                <a:cubicBezTo>
                  <a:pt x="2915326" y="1936119"/>
                  <a:pt x="2924561" y="1918520"/>
                  <a:pt x="2939143" y="1907178"/>
                </a:cubicBezTo>
                <a:cubicBezTo>
                  <a:pt x="2963928" y="1887901"/>
                  <a:pt x="3017520" y="1854926"/>
                  <a:pt x="3017520" y="1854926"/>
                </a:cubicBezTo>
                <a:cubicBezTo>
                  <a:pt x="3034937" y="1828800"/>
                  <a:pt x="3047570" y="1798752"/>
                  <a:pt x="3069772" y="1776549"/>
                </a:cubicBezTo>
                <a:cubicBezTo>
                  <a:pt x="3120061" y="1726259"/>
                  <a:pt x="3098712" y="1752731"/>
                  <a:pt x="3135086" y="1698172"/>
                </a:cubicBezTo>
                <a:cubicBezTo>
                  <a:pt x="3167920" y="1599669"/>
                  <a:pt x="3123629" y="1721086"/>
                  <a:pt x="3174275" y="1619795"/>
                </a:cubicBezTo>
                <a:cubicBezTo>
                  <a:pt x="3180433" y="1607479"/>
                  <a:pt x="3181180" y="1592922"/>
                  <a:pt x="3187338" y="1580606"/>
                </a:cubicBezTo>
                <a:cubicBezTo>
                  <a:pt x="3194359" y="1566564"/>
                  <a:pt x="3206442" y="1555460"/>
                  <a:pt x="3213463" y="1541418"/>
                </a:cubicBezTo>
                <a:cubicBezTo>
                  <a:pt x="3229915" y="1508514"/>
                  <a:pt x="3233855" y="1455389"/>
                  <a:pt x="3239589" y="1423852"/>
                </a:cubicBezTo>
                <a:cubicBezTo>
                  <a:pt x="3243561" y="1402008"/>
                  <a:pt x="3248298" y="1380309"/>
                  <a:pt x="3252652" y="1358538"/>
                </a:cubicBezTo>
                <a:cubicBezTo>
                  <a:pt x="3248298" y="1249681"/>
                  <a:pt x="3246180" y="1140711"/>
                  <a:pt x="3239589" y="1031966"/>
                </a:cubicBezTo>
                <a:cubicBezTo>
                  <a:pt x="3233566" y="932581"/>
                  <a:pt x="3217540" y="899679"/>
                  <a:pt x="3200400" y="796835"/>
                </a:cubicBezTo>
                <a:cubicBezTo>
                  <a:pt x="3196046" y="770709"/>
                  <a:pt x="3191365" y="744636"/>
                  <a:pt x="3187338" y="718458"/>
                </a:cubicBezTo>
                <a:cubicBezTo>
                  <a:pt x="3182656" y="688027"/>
                  <a:pt x="3181198" y="657019"/>
                  <a:pt x="3174275" y="627018"/>
                </a:cubicBezTo>
                <a:cubicBezTo>
                  <a:pt x="3168083" y="600184"/>
                  <a:pt x="3156858" y="574766"/>
                  <a:pt x="3148149" y="548640"/>
                </a:cubicBezTo>
                <a:cubicBezTo>
                  <a:pt x="3143795" y="535577"/>
                  <a:pt x="3142724" y="520909"/>
                  <a:pt x="3135086" y="509452"/>
                </a:cubicBezTo>
                <a:lnTo>
                  <a:pt x="3108960" y="470263"/>
                </a:lnTo>
                <a:cubicBezTo>
                  <a:pt x="3104606" y="457200"/>
                  <a:pt x="3102056" y="443391"/>
                  <a:pt x="3095898" y="431075"/>
                </a:cubicBezTo>
                <a:cubicBezTo>
                  <a:pt x="3088877" y="417033"/>
                  <a:pt x="3075957" y="406316"/>
                  <a:pt x="3069772" y="391886"/>
                </a:cubicBezTo>
                <a:cubicBezTo>
                  <a:pt x="3036031" y="313157"/>
                  <a:pt x="3086400" y="359429"/>
                  <a:pt x="3017520" y="313509"/>
                </a:cubicBezTo>
                <a:cubicBezTo>
                  <a:pt x="3008812" y="300446"/>
                  <a:pt x="3002496" y="285421"/>
                  <a:pt x="2991395" y="274320"/>
                </a:cubicBezTo>
                <a:cubicBezTo>
                  <a:pt x="2980294" y="263219"/>
                  <a:pt x="2965837" y="255984"/>
                  <a:pt x="2952206" y="248195"/>
                </a:cubicBezTo>
                <a:cubicBezTo>
                  <a:pt x="2907006" y="222366"/>
                  <a:pt x="2904734" y="223662"/>
                  <a:pt x="2860766" y="209006"/>
                </a:cubicBezTo>
                <a:lnTo>
                  <a:pt x="2782389" y="156755"/>
                </a:lnTo>
                <a:cubicBezTo>
                  <a:pt x="2769326" y="148046"/>
                  <a:pt x="2758094" y="135594"/>
                  <a:pt x="2743200" y="130629"/>
                </a:cubicBezTo>
                <a:cubicBezTo>
                  <a:pt x="2654983" y="101223"/>
                  <a:pt x="2763570" y="135156"/>
                  <a:pt x="2625635" y="104503"/>
                </a:cubicBezTo>
                <a:cubicBezTo>
                  <a:pt x="2612193" y="101516"/>
                  <a:pt x="2599948" y="94140"/>
                  <a:pt x="2586446" y="91440"/>
                </a:cubicBezTo>
                <a:cubicBezTo>
                  <a:pt x="2556254" y="85402"/>
                  <a:pt x="2525486" y="82732"/>
                  <a:pt x="2495006" y="78378"/>
                </a:cubicBezTo>
                <a:cubicBezTo>
                  <a:pt x="2401047" y="47058"/>
                  <a:pt x="2518383" y="85057"/>
                  <a:pt x="2403566" y="52252"/>
                </a:cubicBezTo>
                <a:cubicBezTo>
                  <a:pt x="2390327" y="48469"/>
                  <a:pt x="2377736" y="42529"/>
                  <a:pt x="2364378" y="39189"/>
                </a:cubicBezTo>
                <a:cubicBezTo>
                  <a:pt x="2343052" y="33857"/>
                  <a:pt x="2237507" y="14357"/>
                  <a:pt x="2220686" y="13063"/>
                </a:cubicBezTo>
                <a:cubicBezTo>
                  <a:pt x="2133748" y="6375"/>
                  <a:pt x="2046515" y="4354"/>
                  <a:pt x="1959429" y="0"/>
                </a:cubicBezTo>
                <a:cubicBezTo>
                  <a:pt x="1850572" y="4354"/>
                  <a:pt x="1741295" y="2569"/>
                  <a:pt x="1632858" y="13063"/>
                </a:cubicBezTo>
                <a:cubicBezTo>
                  <a:pt x="1605447" y="15716"/>
                  <a:pt x="1554480" y="39189"/>
                  <a:pt x="1554480" y="39189"/>
                </a:cubicBezTo>
                <a:cubicBezTo>
                  <a:pt x="1541417" y="52252"/>
                  <a:pt x="1530663" y="68131"/>
                  <a:pt x="1515292" y="78378"/>
                </a:cubicBezTo>
                <a:cubicBezTo>
                  <a:pt x="1503835" y="86016"/>
                  <a:pt x="1487560" y="83802"/>
                  <a:pt x="1476103" y="91440"/>
                </a:cubicBezTo>
                <a:cubicBezTo>
                  <a:pt x="1472480" y="93855"/>
                  <a:pt x="1497875" y="91440"/>
                  <a:pt x="1502229" y="91440"/>
                </a:cubicBezTo>
                <a:close/>
              </a:path>
            </a:pathLst>
          </a:custGeom>
          <a:solidFill>
            <a:schemeClr val="accent1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425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ttp://www.aquadomia.com/images/carte_france.gif"/>
          <p:cNvPicPr>
            <a:picLocks noChangeAspect="1" noChangeArrowheads="1" noCrop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3791" y="79460"/>
            <a:ext cx="966019" cy="997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 15" descr="Capture d’écran 2017-05-19 à 16.10.2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882" y="1937600"/>
            <a:ext cx="822509" cy="572920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850" y="295319"/>
            <a:ext cx="2154570" cy="1292231"/>
          </a:xfrm>
          <a:prstGeom prst="rect">
            <a:avLst/>
          </a:prstGeom>
        </p:spPr>
      </p:pic>
      <p:sp>
        <p:nvSpPr>
          <p:cNvPr id="13" name="Rectangle à coins arrondis 12"/>
          <p:cNvSpPr/>
          <p:nvPr/>
        </p:nvSpPr>
        <p:spPr>
          <a:xfrm>
            <a:off x="1816221" y="1927491"/>
            <a:ext cx="2899833" cy="430305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>
              <a:defRPr/>
            </a:pP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r>
              <a:rPr lang="fr-FR" sz="1400" b="1" dirty="0">
                <a:solidFill>
                  <a:schemeClr val="tx1"/>
                </a:solidFill>
                <a:ea typeface="Arial" pitchFamily="30" charset="0"/>
                <a:cs typeface="Arial"/>
              </a:rPr>
              <a:t>   </a:t>
            </a:r>
          </a:p>
          <a:p>
            <a:pPr>
              <a:defRPr/>
            </a:pP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r>
              <a:rPr lang="fr-FR" sz="1400" b="1" dirty="0" err="1">
                <a:solidFill>
                  <a:schemeClr val="tx1"/>
                </a:solidFill>
                <a:ea typeface="Arial" pitchFamily="30" charset="0"/>
                <a:cs typeface="Arial"/>
              </a:rPr>
              <a:t>Epigenetics</a:t>
            </a:r>
            <a:r>
              <a:rPr lang="fr-FR" sz="1400" b="1" dirty="0">
                <a:solidFill>
                  <a:schemeClr val="tx1"/>
                </a:solidFill>
                <a:ea typeface="Arial" pitchFamily="30" charset="0"/>
                <a:cs typeface="Arial"/>
              </a:rPr>
              <a:t> in normal and </a:t>
            </a:r>
            <a:r>
              <a:rPr lang="fr-FR" sz="1400" b="1" dirty="0" err="1">
                <a:solidFill>
                  <a:schemeClr val="tx1"/>
                </a:solidFill>
                <a:ea typeface="Arial" pitchFamily="30" charset="0"/>
                <a:cs typeface="Arial"/>
              </a:rPr>
              <a:t>malignant</a:t>
            </a:r>
            <a:r>
              <a:rPr lang="fr-FR" sz="1400" b="1" dirty="0">
                <a:solidFill>
                  <a:schemeClr val="tx1"/>
                </a:solidFill>
                <a:ea typeface="Arial" pitchFamily="30" charset="0"/>
                <a:cs typeface="Arial"/>
              </a:rPr>
              <a:t> </a:t>
            </a:r>
            <a:r>
              <a:rPr lang="fr-FR" sz="1400" b="1" dirty="0" err="1">
                <a:solidFill>
                  <a:schemeClr val="tx1"/>
                </a:solidFill>
                <a:ea typeface="Arial" pitchFamily="30" charset="0"/>
                <a:cs typeface="Arial"/>
              </a:rPr>
              <a:t>hematopoiesis</a:t>
            </a: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endParaRPr lang="fr-FR" sz="1400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ea typeface="Arial" pitchFamily="30" charset="0"/>
                <a:cs typeface="Arial"/>
              </a:rPr>
              <a:t>Estelle DUPREZ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ea typeface="Arial" pitchFamily="30" charset="0"/>
                <a:cs typeface="Arial"/>
              </a:rPr>
              <a:t>Boris CALMELS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ea typeface="Arial" pitchFamily="30" charset="0"/>
                <a:cs typeface="Arial"/>
              </a:rPr>
              <a:t>Christian CHABANNON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cs typeface="Arial"/>
              </a:rPr>
              <a:t>Sylvain GARCIAZ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ea typeface="Arial" pitchFamily="30" charset="0"/>
                <a:cs typeface="Arial"/>
              </a:rPr>
              <a:t>Lia N’GUYEN</a:t>
            </a:r>
          </a:p>
          <a:p>
            <a:pPr>
              <a:defRPr/>
            </a:pPr>
            <a:r>
              <a:rPr lang="fr-FR" sz="1400" dirty="0">
                <a:solidFill>
                  <a:srgbClr val="FF0000"/>
                </a:solidFill>
                <a:ea typeface="Arial" pitchFamily="30" charset="0"/>
                <a:cs typeface="Arial"/>
              </a:rPr>
              <a:t>Nadine PLATET</a:t>
            </a:r>
            <a:endParaRPr lang="fr-FR" sz="1400" dirty="0">
              <a:solidFill>
                <a:srgbClr val="FF0000"/>
              </a:solidFill>
              <a:cs typeface="Arial"/>
            </a:endParaRPr>
          </a:p>
          <a:p>
            <a:pPr>
              <a:defRPr/>
            </a:pPr>
            <a:r>
              <a:rPr lang="fr-FR" sz="1400" dirty="0">
                <a:solidFill>
                  <a:srgbClr val="FF0000"/>
                </a:solidFill>
                <a:cs typeface="Arial"/>
              </a:rPr>
              <a:t>Mathilde POPLINEAU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cs typeface="Arial"/>
              </a:rPr>
              <a:t>Loreen HABOUB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cs typeface="Arial"/>
              </a:rPr>
              <a:t>Adrien MAZUEL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cs typeface="Arial"/>
              </a:rPr>
              <a:t>Sara KARAKI</a:t>
            </a:r>
          </a:p>
          <a:p>
            <a:pPr>
              <a:defRPr/>
            </a:pPr>
            <a:endParaRPr lang="fr-FR" sz="14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r>
              <a:rPr lang="fr-FR" sz="1400" b="1" i="1" dirty="0">
                <a:solidFill>
                  <a:schemeClr val="tx1"/>
                </a:solidFill>
                <a:cs typeface="Arial"/>
              </a:rPr>
              <a:t>Ex</a:t>
            </a:r>
          </a:p>
          <a:p>
            <a:pPr>
              <a:defRPr/>
            </a:pPr>
            <a:r>
              <a:rPr lang="fr-FR" sz="1400" dirty="0" err="1">
                <a:solidFill>
                  <a:schemeClr val="tx1"/>
                </a:solidFill>
                <a:cs typeface="Arial"/>
              </a:rPr>
              <a:t>Bochra</a:t>
            </a:r>
            <a:r>
              <a:rPr lang="fr-FR" sz="1400" dirty="0">
                <a:solidFill>
                  <a:schemeClr val="tx1"/>
                </a:solidFill>
                <a:cs typeface="Arial"/>
              </a:rPr>
              <a:t> ZIDI</a:t>
            </a:r>
          </a:p>
          <a:p>
            <a:pPr>
              <a:defRPr/>
            </a:pPr>
            <a:r>
              <a:rPr lang="fr-FR" sz="1400" dirty="0">
                <a:solidFill>
                  <a:schemeClr val="tx1"/>
                </a:solidFill>
                <a:cs typeface="Arial"/>
              </a:rPr>
              <a:t>Julien VERNEREY</a:t>
            </a:r>
          </a:p>
          <a:p>
            <a:pPr>
              <a:defRPr/>
            </a:pPr>
            <a:endParaRPr lang="fr-FR" sz="1400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endParaRPr lang="fr-FR" sz="1400" dirty="0">
              <a:solidFill>
                <a:schemeClr val="tx1"/>
              </a:solidFill>
              <a:cs typeface="Arial"/>
            </a:endParaRPr>
          </a:p>
          <a:p>
            <a:pPr>
              <a:defRPr/>
            </a:pPr>
            <a:endParaRPr lang="fr-FR" sz="1400" b="1" dirty="0">
              <a:solidFill>
                <a:schemeClr val="tx1"/>
              </a:solidFill>
              <a:ea typeface="Arial" pitchFamily="30" charset="0"/>
              <a:cs typeface="Arial"/>
            </a:endParaRPr>
          </a:p>
          <a:p>
            <a:pPr>
              <a:defRPr/>
            </a:pPr>
            <a:endParaRPr lang="fr-FR" sz="1400" dirty="0">
              <a:solidFill>
                <a:schemeClr val="tx1"/>
              </a:solidFill>
              <a:cs typeface="Arial"/>
            </a:endParaRPr>
          </a:p>
        </p:txBody>
      </p:sp>
      <p:sp>
        <p:nvSpPr>
          <p:cNvPr id="14" name="Rectangle à coins arrondis 13"/>
          <p:cNvSpPr/>
          <p:nvPr/>
        </p:nvSpPr>
        <p:spPr>
          <a:xfrm>
            <a:off x="5036307" y="1963526"/>
            <a:ext cx="3010413" cy="4303059"/>
          </a:xfrm>
          <a:prstGeom prst="roundRect">
            <a:avLst/>
          </a:prstGeom>
          <a:noFill/>
          <a:ln w="19050" cap="flat" cmpd="sng" algn="ctr">
            <a:solidFill>
              <a:srgbClr val="004D7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1" name="Picture 2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782647" y="6266586"/>
            <a:ext cx="1238250" cy="51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Image 5" descr="ondation de France">
            <a:hlinkClick r:id="rId6" tooltip="&quot;Revenir vers l'accueil de la Fondation de France&quot;"/>
          </p:cNvPr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089531" y="6266586"/>
            <a:ext cx="626523" cy="52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Image 12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339384" y="1147812"/>
            <a:ext cx="1421276" cy="387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" name="Image 13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32584" y="475005"/>
            <a:ext cx="1343037" cy="46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Image 14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8889184" y="991977"/>
            <a:ext cx="7905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Image 15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4830285" y="6274730"/>
            <a:ext cx="549755" cy="5337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" name="Image 33" descr="logo SIRIC.jpeg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03206" y="6368256"/>
            <a:ext cx="1200897" cy="401133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5509" y="6393655"/>
            <a:ext cx="738962" cy="260810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789644" y="6299488"/>
            <a:ext cx="1079500" cy="469900"/>
          </a:xfrm>
          <a:prstGeom prst="rect">
            <a:avLst/>
          </a:prstGeom>
        </p:spPr>
      </p:pic>
      <p:pic>
        <p:nvPicPr>
          <p:cNvPr id="38" name="Image 6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2222501" y="6304424"/>
            <a:ext cx="491512" cy="5040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ZoneTexte 39"/>
          <p:cNvSpPr txBox="1"/>
          <p:nvPr/>
        </p:nvSpPr>
        <p:spPr>
          <a:xfrm>
            <a:off x="8366973" y="1937600"/>
            <a:ext cx="215457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>
                <a:cs typeface="Arial"/>
              </a:rPr>
              <a:t>I2M cluster</a:t>
            </a:r>
          </a:p>
          <a:p>
            <a:r>
              <a:rPr lang="fr-FR" sz="1400" dirty="0">
                <a:cs typeface="Arial"/>
              </a:rPr>
              <a:t>Olivier Chabrol</a:t>
            </a:r>
          </a:p>
          <a:p>
            <a:endParaRPr lang="fr-FR" sz="1400" b="1" dirty="0">
              <a:cs typeface="Arial"/>
            </a:endParaRPr>
          </a:p>
          <a:p>
            <a:r>
              <a:rPr lang="fr-FR" sz="1400" b="1" dirty="0">
                <a:cs typeface="Arial"/>
              </a:rPr>
              <a:t>DISC Platform</a:t>
            </a:r>
          </a:p>
          <a:p>
            <a:r>
              <a:rPr lang="fr-FR" sz="1400" dirty="0">
                <a:cs typeface="Arial"/>
              </a:rPr>
              <a:t>Bernard CHETRIT</a:t>
            </a:r>
          </a:p>
          <a:p>
            <a:endParaRPr lang="fr-FR" sz="1400" dirty="0">
              <a:cs typeface="Arial"/>
            </a:endParaRPr>
          </a:p>
          <a:p>
            <a:r>
              <a:rPr lang="en-GB" sz="1400" b="1" dirty="0">
                <a:cs typeface="Arial"/>
              </a:rPr>
              <a:t>Service </a:t>
            </a:r>
            <a:r>
              <a:rPr lang="en-GB" sz="1400" b="1" dirty="0" err="1">
                <a:cs typeface="Arial"/>
              </a:rPr>
              <a:t>d’Onco-hémato</a:t>
            </a:r>
            <a:endParaRPr lang="en-GB" sz="1400" b="1" dirty="0">
              <a:cs typeface="Arial"/>
            </a:endParaRPr>
          </a:p>
          <a:p>
            <a:r>
              <a:rPr lang="en-GB" sz="1400" dirty="0">
                <a:cs typeface="Arial"/>
              </a:rPr>
              <a:t>Norbert VEY</a:t>
            </a:r>
          </a:p>
          <a:p>
            <a:r>
              <a:rPr lang="en-GB" sz="1400" dirty="0" err="1">
                <a:cs typeface="Arial"/>
              </a:rPr>
              <a:t>Jihane</a:t>
            </a:r>
            <a:r>
              <a:rPr lang="en-GB" sz="1400" dirty="0">
                <a:cs typeface="Arial"/>
              </a:rPr>
              <a:t> PAKRADOUNI</a:t>
            </a:r>
          </a:p>
          <a:p>
            <a:endParaRPr lang="fr-FR" sz="1400" dirty="0">
              <a:cs typeface="Arial"/>
            </a:endParaRPr>
          </a:p>
          <a:p>
            <a:endParaRPr lang="fr-FR" sz="1400" dirty="0">
              <a:cs typeface="Arial"/>
            </a:endParaRPr>
          </a:p>
          <a:p>
            <a:endParaRPr lang="fr-FR" sz="1400" dirty="0">
              <a:cs typeface="Arial"/>
            </a:endParaRPr>
          </a:p>
        </p:txBody>
      </p:sp>
      <p:grpSp>
        <p:nvGrpSpPr>
          <p:cNvPr id="43" name="Grouper 42"/>
          <p:cNvGrpSpPr/>
          <p:nvPr/>
        </p:nvGrpSpPr>
        <p:grpSpPr>
          <a:xfrm>
            <a:off x="2010954" y="318600"/>
            <a:ext cx="2273310" cy="1245035"/>
            <a:chOff x="2750443" y="3656340"/>
            <a:chExt cx="4779702" cy="2628652"/>
          </a:xfrm>
        </p:grpSpPr>
        <p:pic>
          <p:nvPicPr>
            <p:cNvPr id="44" name="Espace réservé du contenu 3" descr="EQUIPE DUPREZ_1.jpg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12" b="5712"/>
            <a:stretch>
              <a:fillRect/>
            </a:stretch>
          </p:blipFill>
          <p:spPr>
            <a:xfrm>
              <a:off x="2750443" y="3656340"/>
              <a:ext cx="4779702" cy="2628652"/>
            </a:xfrm>
            <a:prstGeom prst="rect">
              <a:avLst/>
            </a:prstGeom>
          </p:spPr>
        </p:pic>
        <p:pic>
          <p:nvPicPr>
            <p:cNvPr id="45" name="Image 44" descr="photo_adrien.png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443" y="4122056"/>
              <a:ext cx="597505" cy="597505"/>
            </a:xfrm>
            <a:prstGeom prst="rect">
              <a:avLst/>
            </a:prstGeom>
          </p:spPr>
        </p:pic>
        <p:pic>
          <p:nvPicPr>
            <p:cNvPr id="46" name="Image 45"/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3347948" y="3656340"/>
              <a:ext cx="627138" cy="584764"/>
            </a:xfrm>
            <a:prstGeom prst="rect">
              <a:avLst/>
            </a:prstGeom>
          </p:spPr>
        </p:pic>
      </p:grpSp>
      <p:pic>
        <p:nvPicPr>
          <p:cNvPr id="1026" name="Picture 2" descr="logo site">
            <a:extLst>
              <a:ext uri="{FF2B5EF4-FFF2-40B4-BE49-F238E27FC236}">
                <a16:creationId xmlns:a16="http://schemas.microsoft.com/office/drawing/2014/main" id="{6E688ADB-B2DA-2F4F-B266-B7983CC47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516" y="1968508"/>
            <a:ext cx="2060904" cy="511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CF03DB-4074-4446-B49F-52D8D132022F}"/>
              </a:ext>
            </a:extLst>
          </p:cNvPr>
          <p:cNvSpPr/>
          <p:nvPr/>
        </p:nvSpPr>
        <p:spPr>
          <a:xfrm>
            <a:off x="5288509" y="2332620"/>
            <a:ext cx="2784275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400" b="1" dirty="0"/>
              <a:t>Mathématiques et Algorithmique pour la Biologie des Systèmes (BMA-</a:t>
            </a:r>
            <a:r>
              <a:rPr lang="fr-FR" sz="1400" b="1" dirty="0" err="1"/>
              <a:t>MABioS</a:t>
            </a:r>
            <a:r>
              <a:rPr lang="fr-FR" sz="1400" b="1" dirty="0"/>
              <a:t>)</a:t>
            </a:r>
          </a:p>
          <a:p>
            <a:endParaRPr lang="fr-FR" sz="1400" b="1" i="1" dirty="0"/>
          </a:p>
          <a:p>
            <a:r>
              <a:rPr lang="fr-FR" sz="1400" dirty="0"/>
              <a:t>Elisabeth REMY</a:t>
            </a:r>
          </a:p>
          <a:p>
            <a:r>
              <a:rPr lang="fr-FR" sz="1400" dirty="0"/>
              <a:t>Claudine CHAOUYA</a:t>
            </a:r>
          </a:p>
          <a:p>
            <a:r>
              <a:rPr lang="fr-FR" sz="1400" dirty="0"/>
              <a:t>Anaïs BAUDOT</a:t>
            </a:r>
          </a:p>
          <a:p>
            <a:r>
              <a:rPr lang="fr-FR" sz="1400" dirty="0"/>
              <a:t>Laurent TICHIT</a:t>
            </a:r>
          </a:p>
          <a:p>
            <a:r>
              <a:rPr lang="fr-FR" sz="1400" dirty="0"/>
              <a:t>Brigitte MOSSÉ</a:t>
            </a:r>
          </a:p>
          <a:p>
            <a:r>
              <a:rPr lang="fr-FR" sz="1400" dirty="0"/>
              <a:t>Alain GUÉNOCHE</a:t>
            </a:r>
          </a:p>
          <a:p>
            <a:r>
              <a:rPr lang="fr-FR" sz="1400" dirty="0"/>
              <a:t>Léo LOPEZ</a:t>
            </a:r>
          </a:p>
          <a:p>
            <a:r>
              <a:rPr lang="fr-FR" sz="1400" dirty="0"/>
              <a:t>Stephen CHAPMAN</a:t>
            </a:r>
          </a:p>
          <a:p>
            <a:r>
              <a:rPr lang="fr-FR" sz="1400" dirty="0" err="1"/>
              <a:t>Firas</a:t>
            </a:r>
            <a:r>
              <a:rPr lang="fr-FR" sz="1400" dirty="0"/>
              <a:t> HAMMAMI</a:t>
            </a:r>
          </a:p>
          <a:p>
            <a:r>
              <a:rPr lang="fr-FR" sz="1400" dirty="0"/>
              <a:t>Eva-maria NOVOA DEL TORO</a:t>
            </a:r>
          </a:p>
          <a:p>
            <a:r>
              <a:rPr lang="fr-FR" sz="1400" dirty="0"/>
              <a:t>Saran PANKAEW</a:t>
            </a:r>
          </a:p>
          <a:p>
            <a:endParaRPr lang="fr-FR" sz="1400" dirty="0"/>
          </a:p>
          <a:p>
            <a:r>
              <a:rPr lang="fr-FR" sz="1400" b="1" dirty="0"/>
              <a:t>Ex</a:t>
            </a:r>
          </a:p>
          <a:p>
            <a:r>
              <a:rPr lang="fr-FR" sz="1400" dirty="0"/>
              <a:t>Alberto </a:t>
            </a:r>
            <a:r>
              <a:rPr lang="fr-FR" sz="1400" dirty="0" err="1"/>
              <a:t>Valdeolivas</a:t>
            </a:r>
            <a:endParaRPr lang="fr-FR" sz="1400" dirty="0"/>
          </a:p>
          <a:p>
            <a:endParaRPr lang="fr-FR" sz="1400" b="1" dirty="0"/>
          </a:p>
        </p:txBody>
      </p:sp>
    </p:spTree>
    <p:extLst>
      <p:ext uri="{BB962C8B-B14F-4D97-AF65-F5344CB8AC3E}">
        <p14:creationId xmlns:p14="http://schemas.microsoft.com/office/powerpoint/2010/main" val="190929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8">
            <a:extLst>
              <a:ext uri="{FF2B5EF4-FFF2-40B4-BE49-F238E27FC236}">
                <a16:creationId xmlns:a16="http://schemas.microsoft.com/office/drawing/2014/main" id="{DF1FEA5D-0108-A647-B632-7A8A073FF8BA}"/>
              </a:ext>
            </a:extLst>
          </p:cNvPr>
          <p:cNvGrpSpPr/>
          <p:nvPr/>
        </p:nvGrpSpPr>
        <p:grpSpPr>
          <a:xfrm>
            <a:off x="1068567" y="2334047"/>
            <a:ext cx="3468207" cy="2479513"/>
            <a:chOff x="61573" y="3067637"/>
            <a:chExt cx="3468206" cy="2479513"/>
          </a:xfrm>
        </p:grpSpPr>
        <p:grpSp>
          <p:nvGrpSpPr>
            <p:cNvPr id="5" name="Grouper 48">
              <a:extLst>
                <a:ext uri="{FF2B5EF4-FFF2-40B4-BE49-F238E27FC236}">
                  <a16:creationId xmlns:a16="http://schemas.microsoft.com/office/drawing/2014/main" id="{F19B7A57-A5A3-EF4F-92E2-D6D93CA4A558}"/>
                </a:ext>
              </a:extLst>
            </p:cNvPr>
            <p:cNvGrpSpPr/>
            <p:nvPr/>
          </p:nvGrpSpPr>
          <p:grpSpPr>
            <a:xfrm>
              <a:off x="1160208" y="3666967"/>
              <a:ext cx="551855" cy="560770"/>
              <a:chOff x="648608" y="3364113"/>
              <a:chExt cx="254454" cy="206306"/>
            </a:xfrm>
          </p:grpSpPr>
          <p:sp>
            <p:nvSpPr>
              <p:cNvPr id="17" name="Oval 327">
                <a:extLst>
                  <a:ext uri="{FF2B5EF4-FFF2-40B4-BE49-F238E27FC236}">
                    <a16:creationId xmlns:a16="http://schemas.microsoft.com/office/drawing/2014/main" id="{46423B4D-B92B-A345-9991-5B7B298BEA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48608" y="3364113"/>
                <a:ext cx="254454" cy="206306"/>
              </a:xfrm>
              <a:prstGeom prst="ellipse">
                <a:avLst/>
              </a:prstGeom>
              <a:gradFill rotWithShape="0">
                <a:gsLst>
                  <a:gs pos="0">
                    <a:srgbClr val="FFEAEA"/>
                  </a:gs>
                  <a:gs pos="100000">
                    <a:srgbClr val="FF5050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18" name="Oval 328">
                <a:extLst>
                  <a:ext uri="{FF2B5EF4-FFF2-40B4-BE49-F238E27FC236}">
                    <a16:creationId xmlns:a16="http://schemas.microsoft.com/office/drawing/2014/main" id="{00AE83EF-8FCE-5841-B02D-38A9C6C3DF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8754" y="3405333"/>
                <a:ext cx="185990" cy="147361"/>
              </a:xfrm>
              <a:prstGeom prst="ellipse">
                <a:avLst/>
              </a:prstGeom>
              <a:gradFill rotWithShape="0">
                <a:gsLst>
                  <a:gs pos="0">
                    <a:srgbClr val="C2C2D7"/>
                  </a:gs>
                  <a:gs pos="100000">
                    <a:srgbClr val="666699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07AFA3E-EFEF-544C-AE0E-FAB07A5A5B4B}"/>
                </a:ext>
              </a:extLst>
            </p:cNvPr>
            <p:cNvSpPr txBox="1"/>
            <p:nvPr/>
          </p:nvSpPr>
          <p:spPr>
            <a:xfrm>
              <a:off x="61573" y="5020742"/>
              <a:ext cx="1871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Self-</a:t>
              </a:r>
              <a:r>
                <a:rPr lang="fr-FR" sz="16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renewal</a:t>
              </a:r>
              <a:endParaRPr lang="fr-F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endParaRPr>
            </a:p>
          </p:txBody>
        </p:sp>
        <p:sp>
          <p:nvSpPr>
            <p:cNvPr id="7" name="Flèche courbée vers le bas 6">
              <a:extLst>
                <a:ext uri="{FF2B5EF4-FFF2-40B4-BE49-F238E27FC236}">
                  <a16:creationId xmlns:a16="http://schemas.microsoft.com/office/drawing/2014/main" id="{B9D336BA-0BA0-7645-83AB-C9EDE76D8E03}"/>
                </a:ext>
              </a:extLst>
            </p:cNvPr>
            <p:cNvSpPr/>
            <p:nvPr/>
          </p:nvSpPr>
          <p:spPr>
            <a:xfrm rot="19590477">
              <a:off x="352943" y="3839937"/>
              <a:ext cx="704377" cy="301664"/>
            </a:xfrm>
            <a:prstGeom prst="curvedDownArrow">
              <a:avLst>
                <a:gd name="adj1" fmla="val 22584"/>
                <a:gd name="adj2" fmla="val 34978"/>
                <a:gd name="adj3" fmla="val 3852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Flèche courbée vers le bas 7">
              <a:extLst>
                <a:ext uri="{FF2B5EF4-FFF2-40B4-BE49-F238E27FC236}">
                  <a16:creationId xmlns:a16="http://schemas.microsoft.com/office/drawing/2014/main" id="{08BF8941-6530-AD48-A5B8-8D4068E8E485}"/>
                </a:ext>
              </a:extLst>
            </p:cNvPr>
            <p:cNvSpPr/>
            <p:nvPr/>
          </p:nvSpPr>
          <p:spPr>
            <a:xfrm rot="19384012" flipH="1" flipV="1">
              <a:off x="1018734" y="4608277"/>
              <a:ext cx="656101" cy="289749"/>
            </a:xfrm>
            <a:prstGeom prst="curvedDownArrow">
              <a:avLst>
                <a:gd name="adj1" fmla="val 27217"/>
                <a:gd name="adj2" fmla="val 31119"/>
                <a:gd name="adj3" fmla="val 17808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386820E-CC04-444E-ABE1-4719FEE0EA13}"/>
                </a:ext>
              </a:extLst>
            </p:cNvPr>
            <p:cNvSpPr txBox="1"/>
            <p:nvPr/>
          </p:nvSpPr>
          <p:spPr>
            <a:xfrm>
              <a:off x="1812204" y="3606623"/>
              <a:ext cx="1703729" cy="427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77" dirty="0">
                  <a:solidFill>
                    <a:srgbClr val="FF0000"/>
                  </a:solidFill>
                  <a:latin typeface="Arial"/>
                  <a:cs typeface="Arial"/>
                </a:rPr>
                <a:t>Young HSC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693C7B0-19A0-4548-B31D-5A7E6B81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718" y="3067637"/>
              <a:ext cx="1111314" cy="38509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703FBF5-7DB5-2D41-9D21-699D1A256931}"/>
                </a:ext>
              </a:extLst>
            </p:cNvPr>
            <p:cNvSpPr txBox="1"/>
            <p:nvPr/>
          </p:nvSpPr>
          <p:spPr>
            <a:xfrm>
              <a:off x="826892" y="3073333"/>
              <a:ext cx="1326691" cy="23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7" i="1" dirty="0">
                  <a:solidFill>
                    <a:schemeClr val="bg1"/>
                  </a:solidFill>
                  <a:latin typeface="Arial"/>
                  <a:cs typeface="Arial"/>
                </a:rPr>
                <a:t>Microenvironnement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B203CF-86C6-5F4C-A8F2-EBE070CFCA2E}"/>
                </a:ext>
              </a:extLst>
            </p:cNvPr>
            <p:cNvCxnSpPr/>
            <p:nvPr/>
          </p:nvCxnSpPr>
          <p:spPr>
            <a:xfrm>
              <a:off x="1797318" y="4284715"/>
              <a:ext cx="475540" cy="41369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52">
              <a:extLst>
                <a:ext uri="{FF2B5EF4-FFF2-40B4-BE49-F238E27FC236}">
                  <a16:creationId xmlns:a16="http://schemas.microsoft.com/office/drawing/2014/main" id="{94FD9105-2785-BB42-ACD5-7C6F6980D1C5}"/>
                </a:ext>
              </a:extLst>
            </p:cNvPr>
            <p:cNvGrpSpPr/>
            <p:nvPr/>
          </p:nvGrpSpPr>
          <p:grpSpPr>
            <a:xfrm>
              <a:off x="2307676" y="4605338"/>
              <a:ext cx="591230" cy="581095"/>
              <a:chOff x="638877" y="3350491"/>
              <a:chExt cx="277508" cy="206306"/>
            </a:xfrm>
          </p:grpSpPr>
          <p:sp>
            <p:nvSpPr>
              <p:cNvPr id="15" name="Oval 327">
                <a:extLst>
                  <a:ext uri="{FF2B5EF4-FFF2-40B4-BE49-F238E27FC236}">
                    <a16:creationId xmlns:a16="http://schemas.microsoft.com/office/drawing/2014/main" id="{1D98F50C-C5F9-D74E-BCA3-92048DEA02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38877" y="3350491"/>
                <a:ext cx="277508" cy="20630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16" name="Oval 328">
                <a:extLst>
                  <a:ext uri="{FF2B5EF4-FFF2-40B4-BE49-F238E27FC236}">
                    <a16:creationId xmlns:a16="http://schemas.microsoft.com/office/drawing/2014/main" id="{C56D45EC-1223-3C45-868B-3E4BADD855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0543" y="3389830"/>
                <a:ext cx="180177" cy="14736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AEAA1BB-34FA-E14E-B4F8-916E8C7B7342}"/>
                </a:ext>
              </a:extLst>
            </p:cNvPr>
            <p:cNvSpPr txBox="1"/>
            <p:nvPr/>
          </p:nvSpPr>
          <p:spPr>
            <a:xfrm>
              <a:off x="1724669" y="5208596"/>
              <a:ext cx="180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/>
                  <a:cs typeface="Arial Black"/>
                </a:rPr>
                <a:t>Differentiation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4181C801-C94E-C44A-8B68-50BC7C68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4" t="5641" r="4155" b="4337"/>
          <a:stretch/>
        </p:blipFill>
        <p:spPr>
          <a:xfrm>
            <a:off x="3309606" y="2079381"/>
            <a:ext cx="796402" cy="704890"/>
          </a:xfrm>
          <a:prstGeom prst="rect">
            <a:avLst/>
          </a:prstGeom>
        </p:spPr>
      </p:pic>
      <p:grpSp>
        <p:nvGrpSpPr>
          <p:cNvPr id="42" name="Grouper 79">
            <a:extLst>
              <a:ext uri="{FF2B5EF4-FFF2-40B4-BE49-F238E27FC236}">
                <a16:creationId xmlns:a16="http://schemas.microsoft.com/office/drawing/2014/main" id="{BD494BDE-7D2B-064D-8ECB-CFAEB110DE02}"/>
              </a:ext>
            </a:extLst>
          </p:cNvPr>
          <p:cNvGrpSpPr/>
          <p:nvPr/>
        </p:nvGrpSpPr>
        <p:grpSpPr>
          <a:xfrm>
            <a:off x="1366065" y="3737977"/>
            <a:ext cx="573418" cy="562161"/>
            <a:chOff x="6192043" y="3679513"/>
            <a:chExt cx="573418" cy="562161"/>
          </a:xfrm>
        </p:grpSpPr>
        <p:sp>
          <p:nvSpPr>
            <p:cNvPr id="43" name="Oval 327">
              <a:extLst>
                <a:ext uri="{FF2B5EF4-FFF2-40B4-BE49-F238E27FC236}">
                  <a16:creationId xmlns:a16="http://schemas.microsoft.com/office/drawing/2014/main" id="{9CC579C4-EE0A-0545-86D8-24EF95D631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44" name="Oval 328">
              <a:extLst>
                <a:ext uri="{FF2B5EF4-FFF2-40B4-BE49-F238E27FC236}">
                  <a16:creationId xmlns:a16="http://schemas.microsoft.com/office/drawing/2014/main" id="{64CC7CE8-F533-CE44-A050-CAC18F2A7D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47" name="ZoneTexte 46">
            <a:extLst>
              <a:ext uri="{FF2B5EF4-FFF2-40B4-BE49-F238E27FC236}">
                <a16:creationId xmlns:a16="http://schemas.microsoft.com/office/drawing/2014/main" id="{45CACDD2-FEDB-1749-AB31-6B60935CB2F5}"/>
              </a:ext>
            </a:extLst>
          </p:cNvPr>
          <p:cNvSpPr txBox="1"/>
          <p:nvPr/>
        </p:nvSpPr>
        <p:spPr>
          <a:xfrm>
            <a:off x="5216494" y="3350034"/>
            <a:ext cx="127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Aging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4B2EE60E-D9DB-9143-A4C2-8BA14E455555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4486925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Biological context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E5B7117-7ABC-BA4A-8590-8B154B8F4645}"/>
              </a:ext>
            </a:extLst>
          </p:cNvPr>
          <p:cNvSpPr txBox="1"/>
          <p:nvPr/>
        </p:nvSpPr>
        <p:spPr>
          <a:xfrm>
            <a:off x="2304367" y="57173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8000"/>
                </a:solidFill>
                <a:latin typeface="Arial"/>
                <a:cs typeface="Arial"/>
              </a:rPr>
              <a:t>Normal </a:t>
            </a:r>
            <a:r>
              <a:rPr lang="fr-FR" b="1" dirty="0" err="1">
                <a:solidFill>
                  <a:srgbClr val="008000"/>
                </a:solidFill>
                <a:latin typeface="Arial"/>
                <a:cs typeface="Arial"/>
              </a:rPr>
              <a:t>hematopoiesis</a:t>
            </a:r>
            <a:endParaRPr lang="fr-FR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2" name="Flèche droite rayée 51">
            <a:extLst>
              <a:ext uri="{FF2B5EF4-FFF2-40B4-BE49-F238E27FC236}">
                <a16:creationId xmlns:a16="http://schemas.microsoft.com/office/drawing/2014/main" id="{0329035C-6C23-C448-9A0D-1EE9841650C7}"/>
              </a:ext>
            </a:extLst>
          </p:cNvPr>
          <p:cNvSpPr/>
          <p:nvPr/>
        </p:nvSpPr>
        <p:spPr>
          <a:xfrm rot="5400000">
            <a:off x="3266331" y="5022792"/>
            <a:ext cx="687908" cy="350659"/>
          </a:xfrm>
          <a:prstGeom prst="striped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673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78">
            <a:extLst>
              <a:ext uri="{FF2B5EF4-FFF2-40B4-BE49-F238E27FC236}">
                <a16:creationId xmlns:a16="http://schemas.microsoft.com/office/drawing/2014/main" id="{DF1FEA5D-0108-A647-B632-7A8A073FF8BA}"/>
              </a:ext>
            </a:extLst>
          </p:cNvPr>
          <p:cNvGrpSpPr/>
          <p:nvPr/>
        </p:nvGrpSpPr>
        <p:grpSpPr>
          <a:xfrm>
            <a:off x="1068567" y="2334047"/>
            <a:ext cx="3468207" cy="2479513"/>
            <a:chOff x="61573" y="3067637"/>
            <a:chExt cx="3468206" cy="2479513"/>
          </a:xfrm>
        </p:grpSpPr>
        <p:grpSp>
          <p:nvGrpSpPr>
            <p:cNvPr id="5" name="Grouper 48">
              <a:extLst>
                <a:ext uri="{FF2B5EF4-FFF2-40B4-BE49-F238E27FC236}">
                  <a16:creationId xmlns:a16="http://schemas.microsoft.com/office/drawing/2014/main" id="{F19B7A57-A5A3-EF4F-92E2-D6D93CA4A558}"/>
                </a:ext>
              </a:extLst>
            </p:cNvPr>
            <p:cNvGrpSpPr/>
            <p:nvPr/>
          </p:nvGrpSpPr>
          <p:grpSpPr>
            <a:xfrm>
              <a:off x="1160208" y="3666967"/>
              <a:ext cx="551855" cy="560770"/>
              <a:chOff x="648608" y="3364113"/>
              <a:chExt cx="254454" cy="206306"/>
            </a:xfrm>
          </p:grpSpPr>
          <p:sp>
            <p:nvSpPr>
              <p:cNvPr id="17" name="Oval 327">
                <a:extLst>
                  <a:ext uri="{FF2B5EF4-FFF2-40B4-BE49-F238E27FC236}">
                    <a16:creationId xmlns:a16="http://schemas.microsoft.com/office/drawing/2014/main" id="{46423B4D-B92B-A345-9991-5B7B298BEA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48608" y="3364113"/>
                <a:ext cx="254454" cy="206306"/>
              </a:xfrm>
              <a:prstGeom prst="ellipse">
                <a:avLst/>
              </a:prstGeom>
              <a:gradFill rotWithShape="0">
                <a:gsLst>
                  <a:gs pos="0">
                    <a:srgbClr val="FFEAEA"/>
                  </a:gs>
                  <a:gs pos="100000">
                    <a:srgbClr val="FF5050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18" name="Oval 328">
                <a:extLst>
                  <a:ext uri="{FF2B5EF4-FFF2-40B4-BE49-F238E27FC236}">
                    <a16:creationId xmlns:a16="http://schemas.microsoft.com/office/drawing/2014/main" id="{00AE83EF-8FCE-5841-B02D-38A9C6C3DF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8754" y="3405333"/>
                <a:ext cx="185990" cy="147361"/>
              </a:xfrm>
              <a:prstGeom prst="ellipse">
                <a:avLst/>
              </a:prstGeom>
              <a:gradFill rotWithShape="0">
                <a:gsLst>
                  <a:gs pos="0">
                    <a:srgbClr val="C2C2D7"/>
                  </a:gs>
                  <a:gs pos="100000">
                    <a:srgbClr val="666699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07AFA3E-EFEF-544C-AE0E-FAB07A5A5B4B}"/>
                </a:ext>
              </a:extLst>
            </p:cNvPr>
            <p:cNvSpPr txBox="1"/>
            <p:nvPr/>
          </p:nvSpPr>
          <p:spPr>
            <a:xfrm>
              <a:off x="61573" y="5020742"/>
              <a:ext cx="1871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Self-</a:t>
              </a:r>
              <a:r>
                <a:rPr lang="fr-FR" sz="16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renewal</a:t>
              </a:r>
              <a:endParaRPr lang="fr-F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endParaRPr>
            </a:p>
          </p:txBody>
        </p:sp>
        <p:sp>
          <p:nvSpPr>
            <p:cNvPr id="7" name="Flèche courbée vers le bas 6">
              <a:extLst>
                <a:ext uri="{FF2B5EF4-FFF2-40B4-BE49-F238E27FC236}">
                  <a16:creationId xmlns:a16="http://schemas.microsoft.com/office/drawing/2014/main" id="{B9D336BA-0BA0-7645-83AB-C9EDE76D8E03}"/>
                </a:ext>
              </a:extLst>
            </p:cNvPr>
            <p:cNvSpPr/>
            <p:nvPr/>
          </p:nvSpPr>
          <p:spPr>
            <a:xfrm rot="19590477">
              <a:off x="352943" y="3839937"/>
              <a:ext cx="704377" cy="301664"/>
            </a:xfrm>
            <a:prstGeom prst="curvedDownArrow">
              <a:avLst>
                <a:gd name="adj1" fmla="val 22584"/>
                <a:gd name="adj2" fmla="val 34978"/>
                <a:gd name="adj3" fmla="val 3852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Flèche courbée vers le bas 7">
              <a:extLst>
                <a:ext uri="{FF2B5EF4-FFF2-40B4-BE49-F238E27FC236}">
                  <a16:creationId xmlns:a16="http://schemas.microsoft.com/office/drawing/2014/main" id="{08BF8941-6530-AD48-A5B8-8D4068E8E485}"/>
                </a:ext>
              </a:extLst>
            </p:cNvPr>
            <p:cNvSpPr/>
            <p:nvPr/>
          </p:nvSpPr>
          <p:spPr>
            <a:xfrm rot="19384012" flipH="1" flipV="1">
              <a:off x="1018734" y="4608277"/>
              <a:ext cx="656101" cy="289749"/>
            </a:xfrm>
            <a:prstGeom prst="curvedDownArrow">
              <a:avLst>
                <a:gd name="adj1" fmla="val 27217"/>
                <a:gd name="adj2" fmla="val 31119"/>
                <a:gd name="adj3" fmla="val 17808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386820E-CC04-444E-ABE1-4719FEE0EA13}"/>
                </a:ext>
              </a:extLst>
            </p:cNvPr>
            <p:cNvSpPr txBox="1"/>
            <p:nvPr/>
          </p:nvSpPr>
          <p:spPr>
            <a:xfrm>
              <a:off x="1812204" y="3606623"/>
              <a:ext cx="1703729" cy="427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77" dirty="0">
                  <a:solidFill>
                    <a:srgbClr val="FF0000"/>
                  </a:solidFill>
                  <a:latin typeface="Arial"/>
                  <a:cs typeface="Arial"/>
                </a:rPr>
                <a:t>Young HSC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693C7B0-19A0-4548-B31D-5A7E6B81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718" y="3067637"/>
              <a:ext cx="1111314" cy="38509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703FBF5-7DB5-2D41-9D21-699D1A256931}"/>
                </a:ext>
              </a:extLst>
            </p:cNvPr>
            <p:cNvSpPr txBox="1"/>
            <p:nvPr/>
          </p:nvSpPr>
          <p:spPr>
            <a:xfrm>
              <a:off x="826892" y="3073333"/>
              <a:ext cx="1326691" cy="23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7" i="1" dirty="0">
                  <a:solidFill>
                    <a:schemeClr val="bg1"/>
                  </a:solidFill>
                  <a:latin typeface="Arial"/>
                  <a:cs typeface="Arial"/>
                </a:rPr>
                <a:t>Microenvironnement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B203CF-86C6-5F4C-A8F2-EBE070CFCA2E}"/>
                </a:ext>
              </a:extLst>
            </p:cNvPr>
            <p:cNvCxnSpPr/>
            <p:nvPr/>
          </p:nvCxnSpPr>
          <p:spPr>
            <a:xfrm>
              <a:off x="1797318" y="4284715"/>
              <a:ext cx="475540" cy="41369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52">
              <a:extLst>
                <a:ext uri="{FF2B5EF4-FFF2-40B4-BE49-F238E27FC236}">
                  <a16:creationId xmlns:a16="http://schemas.microsoft.com/office/drawing/2014/main" id="{94FD9105-2785-BB42-ACD5-7C6F6980D1C5}"/>
                </a:ext>
              </a:extLst>
            </p:cNvPr>
            <p:cNvGrpSpPr/>
            <p:nvPr/>
          </p:nvGrpSpPr>
          <p:grpSpPr>
            <a:xfrm>
              <a:off x="2307676" y="4605338"/>
              <a:ext cx="591230" cy="581095"/>
              <a:chOff x="638877" y="3350491"/>
              <a:chExt cx="277508" cy="206306"/>
            </a:xfrm>
          </p:grpSpPr>
          <p:sp>
            <p:nvSpPr>
              <p:cNvPr id="15" name="Oval 327">
                <a:extLst>
                  <a:ext uri="{FF2B5EF4-FFF2-40B4-BE49-F238E27FC236}">
                    <a16:creationId xmlns:a16="http://schemas.microsoft.com/office/drawing/2014/main" id="{1D98F50C-C5F9-D74E-BCA3-92048DEA02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38877" y="3350491"/>
                <a:ext cx="277508" cy="20630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16" name="Oval 328">
                <a:extLst>
                  <a:ext uri="{FF2B5EF4-FFF2-40B4-BE49-F238E27FC236}">
                    <a16:creationId xmlns:a16="http://schemas.microsoft.com/office/drawing/2014/main" id="{C56D45EC-1223-3C45-868B-3E4BADD855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0543" y="3389830"/>
                <a:ext cx="180177" cy="14736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AEAA1BB-34FA-E14E-B4F8-916E8C7B7342}"/>
                </a:ext>
              </a:extLst>
            </p:cNvPr>
            <p:cNvSpPr txBox="1"/>
            <p:nvPr/>
          </p:nvSpPr>
          <p:spPr>
            <a:xfrm>
              <a:off x="1724669" y="5208596"/>
              <a:ext cx="180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/>
                  <a:cs typeface="Arial Black"/>
                </a:rPr>
                <a:t>Differentiation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4181C801-C94E-C44A-8B68-50BC7C68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4" t="5641" r="4155" b="4337"/>
          <a:stretch/>
        </p:blipFill>
        <p:spPr>
          <a:xfrm>
            <a:off x="3309606" y="2079381"/>
            <a:ext cx="796402" cy="704890"/>
          </a:xfrm>
          <a:prstGeom prst="rect">
            <a:avLst/>
          </a:prstGeom>
        </p:spPr>
      </p:pic>
      <p:grpSp>
        <p:nvGrpSpPr>
          <p:cNvPr id="20" name="Grouper 71">
            <a:extLst>
              <a:ext uri="{FF2B5EF4-FFF2-40B4-BE49-F238E27FC236}">
                <a16:creationId xmlns:a16="http://schemas.microsoft.com/office/drawing/2014/main" id="{ABADAF78-092E-4C46-9CDE-FAEBC0A3EFF1}"/>
              </a:ext>
            </a:extLst>
          </p:cNvPr>
          <p:cNvGrpSpPr/>
          <p:nvPr/>
        </p:nvGrpSpPr>
        <p:grpSpPr>
          <a:xfrm>
            <a:off x="8059517" y="2904440"/>
            <a:ext cx="573418" cy="562161"/>
            <a:chOff x="6192043" y="3679513"/>
            <a:chExt cx="573418" cy="562161"/>
          </a:xfrm>
        </p:grpSpPr>
        <p:sp>
          <p:nvSpPr>
            <p:cNvPr id="21" name="Oval 327">
              <a:extLst>
                <a:ext uri="{FF2B5EF4-FFF2-40B4-BE49-F238E27FC236}">
                  <a16:creationId xmlns:a16="http://schemas.microsoft.com/office/drawing/2014/main" id="{AF246E38-4AC2-FB47-87BE-E1195F0626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22" name="Oval 328">
              <a:extLst>
                <a:ext uri="{FF2B5EF4-FFF2-40B4-BE49-F238E27FC236}">
                  <a16:creationId xmlns:a16="http://schemas.microsoft.com/office/drawing/2014/main" id="{1AD0841E-205D-0545-BF17-DAFE23A95D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23" name="Flèche courbée vers le bas 22">
            <a:extLst>
              <a:ext uri="{FF2B5EF4-FFF2-40B4-BE49-F238E27FC236}">
                <a16:creationId xmlns:a16="http://schemas.microsoft.com/office/drawing/2014/main" id="{9B5A5980-40E7-0E40-B053-D1C6C01240D0}"/>
              </a:ext>
            </a:extLst>
          </p:cNvPr>
          <p:cNvSpPr/>
          <p:nvPr/>
        </p:nvSpPr>
        <p:spPr>
          <a:xfrm rot="19830189">
            <a:off x="7247218" y="3192274"/>
            <a:ext cx="706137" cy="286270"/>
          </a:xfrm>
          <a:prstGeom prst="curvedDownArrow">
            <a:avLst>
              <a:gd name="adj1" fmla="val 22584"/>
              <a:gd name="adj2" fmla="val 34978"/>
              <a:gd name="adj3" fmla="val 3852"/>
            </a:avLst>
          </a:prstGeom>
          <a:solidFill>
            <a:srgbClr val="FF66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Flèche courbée vers le bas 23">
            <a:extLst>
              <a:ext uri="{FF2B5EF4-FFF2-40B4-BE49-F238E27FC236}">
                <a16:creationId xmlns:a16="http://schemas.microsoft.com/office/drawing/2014/main" id="{3F34DD50-AEB7-824C-BA03-78BCC0875F2F}"/>
              </a:ext>
            </a:extLst>
          </p:cNvPr>
          <p:cNvSpPr/>
          <p:nvPr/>
        </p:nvSpPr>
        <p:spPr>
          <a:xfrm rot="19384012" flipH="1" flipV="1">
            <a:off x="7947069" y="4055423"/>
            <a:ext cx="657740" cy="290468"/>
          </a:xfrm>
          <a:prstGeom prst="curvedDownArrow">
            <a:avLst>
              <a:gd name="adj1" fmla="val 27217"/>
              <a:gd name="adj2" fmla="val 31119"/>
              <a:gd name="adj3" fmla="val 17808"/>
            </a:avLst>
          </a:prstGeom>
          <a:solidFill>
            <a:srgbClr val="FF66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7069C2-8CE3-7348-9CC3-885E0FB0A3A2}"/>
              </a:ext>
            </a:extLst>
          </p:cNvPr>
          <p:cNvSpPr txBox="1"/>
          <p:nvPr/>
        </p:nvSpPr>
        <p:spPr>
          <a:xfrm>
            <a:off x="9158872" y="2873032"/>
            <a:ext cx="128592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>
                <a:solidFill>
                  <a:srgbClr val="FF0000"/>
                </a:solidFill>
                <a:latin typeface="Arial"/>
                <a:cs typeface="Arial"/>
              </a:rPr>
              <a:t>Old HSC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C6A5A74-A288-9347-B645-4DAB8EA39F20}"/>
              </a:ext>
            </a:extLst>
          </p:cNvPr>
          <p:cNvCxnSpPr>
            <a:cxnSpLocks/>
          </p:cNvCxnSpPr>
          <p:nvPr/>
        </p:nvCxnSpPr>
        <p:spPr>
          <a:xfrm>
            <a:off x="8785896" y="3737716"/>
            <a:ext cx="372976" cy="259273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er 52">
            <a:extLst>
              <a:ext uri="{FF2B5EF4-FFF2-40B4-BE49-F238E27FC236}">
                <a16:creationId xmlns:a16="http://schemas.microsoft.com/office/drawing/2014/main" id="{1B658272-96B1-7144-90DA-5B26523EFFF5}"/>
              </a:ext>
            </a:extLst>
          </p:cNvPr>
          <p:cNvGrpSpPr/>
          <p:nvPr/>
        </p:nvGrpSpPr>
        <p:grpSpPr>
          <a:xfrm>
            <a:off x="9302518" y="3751165"/>
            <a:ext cx="549493" cy="582536"/>
            <a:chOff x="619487" y="3316245"/>
            <a:chExt cx="257275" cy="206306"/>
          </a:xfrm>
        </p:grpSpPr>
        <p:sp>
          <p:nvSpPr>
            <p:cNvPr id="28" name="Oval 327">
              <a:extLst>
                <a:ext uri="{FF2B5EF4-FFF2-40B4-BE49-F238E27FC236}">
                  <a16:creationId xmlns:a16="http://schemas.microsoft.com/office/drawing/2014/main" id="{19234667-65D0-A645-A739-06DA3DD6CC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487" y="3316245"/>
              <a:ext cx="257275" cy="2063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29" name="Oval 328">
              <a:extLst>
                <a:ext uri="{FF2B5EF4-FFF2-40B4-BE49-F238E27FC236}">
                  <a16:creationId xmlns:a16="http://schemas.microsoft.com/office/drawing/2014/main" id="{6E439AAA-AC87-5540-96CB-18C3F79F00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87262" y="3359670"/>
              <a:ext cx="180177" cy="1473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30" name="Grouper 48">
            <a:extLst>
              <a:ext uri="{FF2B5EF4-FFF2-40B4-BE49-F238E27FC236}">
                <a16:creationId xmlns:a16="http://schemas.microsoft.com/office/drawing/2014/main" id="{BA17549B-4507-8644-AEE9-33FA273D097F}"/>
              </a:ext>
            </a:extLst>
          </p:cNvPr>
          <p:cNvGrpSpPr/>
          <p:nvPr/>
        </p:nvGrpSpPr>
        <p:grpSpPr>
          <a:xfrm>
            <a:off x="7307767" y="3772965"/>
            <a:ext cx="554546" cy="562161"/>
            <a:chOff x="648074" y="3363958"/>
            <a:chExt cx="255058" cy="206306"/>
          </a:xfrm>
        </p:grpSpPr>
        <p:sp>
          <p:nvSpPr>
            <p:cNvPr id="31" name="Oval 327">
              <a:extLst>
                <a:ext uri="{FF2B5EF4-FFF2-40B4-BE49-F238E27FC236}">
                  <a16:creationId xmlns:a16="http://schemas.microsoft.com/office/drawing/2014/main" id="{CDAB1401-2E53-1147-AC6A-F0B655372C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48074" y="3363958"/>
              <a:ext cx="255058" cy="206306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32" name="Oval 328">
              <a:extLst>
                <a:ext uri="{FF2B5EF4-FFF2-40B4-BE49-F238E27FC236}">
                  <a16:creationId xmlns:a16="http://schemas.microsoft.com/office/drawing/2014/main" id="{23C7EFAE-05F6-6B47-AF36-109A03CCB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720471" y="3408728"/>
              <a:ext cx="172728" cy="147361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965DBCCC-DBE0-7544-A4FE-9F18D4AB41FD}"/>
              </a:ext>
            </a:extLst>
          </p:cNvPr>
          <p:cNvSpPr txBox="1"/>
          <p:nvPr/>
        </p:nvSpPr>
        <p:spPr>
          <a:xfrm>
            <a:off x="8823267" y="4475342"/>
            <a:ext cx="244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Altered Differentiation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1930976-CC99-FB4F-AFA2-A501BA9B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0" t="5212" r="3420" b="4357"/>
          <a:stretch/>
        </p:blipFill>
        <p:spPr>
          <a:xfrm>
            <a:off x="9430211" y="2079381"/>
            <a:ext cx="843601" cy="704889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C7297B1-1D11-3A48-836B-306E98C929E9}"/>
              </a:ext>
            </a:extLst>
          </p:cNvPr>
          <p:cNvSpPr txBox="1"/>
          <p:nvPr/>
        </p:nvSpPr>
        <p:spPr>
          <a:xfrm>
            <a:off x="6589487" y="4475006"/>
            <a:ext cx="229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Self-</a:t>
            </a:r>
            <a:r>
              <a:rPr lang="fr-F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renewal</a:t>
            </a:r>
            <a:endParaRPr lang="fr-FR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Arial Black"/>
              <a:cs typeface="Arial Black"/>
            </a:endParaRPr>
          </a:p>
        </p:txBody>
      </p:sp>
      <p:grpSp>
        <p:nvGrpSpPr>
          <p:cNvPr id="36" name="Grouper 72">
            <a:extLst>
              <a:ext uri="{FF2B5EF4-FFF2-40B4-BE49-F238E27FC236}">
                <a16:creationId xmlns:a16="http://schemas.microsoft.com/office/drawing/2014/main" id="{5FAAB4F7-0EA8-8D49-A100-6BF36803DDD6}"/>
              </a:ext>
            </a:extLst>
          </p:cNvPr>
          <p:cNvGrpSpPr/>
          <p:nvPr/>
        </p:nvGrpSpPr>
        <p:grpSpPr>
          <a:xfrm>
            <a:off x="8281761" y="3265422"/>
            <a:ext cx="573418" cy="562161"/>
            <a:chOff x="6192043" y="3679513"/>
            <a:chExt cx="573418" cy="562161"/>
          </a:xfrm>
        </p:grpSpPr>
        <p:sp>
          <p:nvSpPr>
            <p:cNvPr id="37" name="Oval 327">
              <a:extLst>
                <a:ext uri="{FF2B5EF4-FFF2-40B4-BE49-F238E27FC236}">
                  <a16:creationId xmlns:a16="http://schemas.microsoft.com/office/drawing/2014/main" id="{D9A131C4-44EE-BA40-B503-CEFAC31B3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38" name="Oval 328">
              <a:extLst>
                <a:ext uri="{FF2B5EF4-FFF2-40B4-BE49-F238E27FC236}">
                  <a16:creationId xmlns:a16="http://schemas.microsoft.com/office/drawing/2014/main" id="{1D6C87E3-CD25-B249-A419-9654DC03BB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39" name="Grouper 75">
            <a:extLst>
              <a:ext uri="{FF2B5EF4-FFF2-40B4-BE49-F238E27FC236}">
                <a16:creationId xmlns:a16="http://schemas.microsoft.com/office/drawing/2014/main" id="{FFAC6EFD-16AE-914E-A3DA-636304D6E10D}"/>
              </a:ext>
            </a:extLst>
          </p:cNvPr>
          <p:cNvGrpSpPr/>
          <p:nvPr/>
        </p:nvGrpSpPr>
        <p:grpSpPr>
          <a:xfrm>
            <a:off x="8471917" y="2774588"/>
            <a:ext cx="573418" cy="562161"/>
            <a:chOff x="6192043" y="3679513"/>
            <a:chExt cx="573418" cy="562161"/>
          </a:xfrm>
        </p:grpSpPr>
        <p:sp>
          <p:nvSpPr>
            <p:cNvPr id="40" name="Oval 327">
              <a:extLst>
                <a:ext uri="{FF2B5EF4-FFF2-40B4-BE49-F238E27FC236}">
                  <a16:creationId xmlns:a16="http://schemas.microsoft.com/office/drawing/2014/main" id="{7B7C1F02-10F0-264C-A4FE-40A6E98ED8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41" name="Oval 328">
              <a:extLst>
                <a:ext uri="{FF2B5EF4-FFF2-40B4-BE49-F238E27FC236}">
                  <a16:creationId xmlns:a16="http://schemas.microsoft.com/office/drawing/2014/main" id="{CD2FAB51-197D-5447-9F95-A8ABBBD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42" name="Grouper 79">
            <a:extLst>
              <a:ext uri="{FF2B5EF4-FFF2-40B4-BE49-F238E27FC236}">
                <a16:creationId xmlns:a16="http://schemas.microsoft.com/office/drawing/2014/main" id="{BD494BDE-7D2B-064D-8ECB-CFAEB110DE02}"/>
              </a:ext>
            </a:extLst>
          </p:cNvPr>
          <p:cNvGrpSpPr/>
          <p:nvPr/>
        </p:nvGrpSpPr>
        <p:grpSpPr>
          <a:xfrm>
            <a:off x="1366065" y="3737977"/>
            <a:ext cx="573418" cy="562161"/>
            <a:chOff x="6192043" y="3679513"/>
            <a:chExt cx="573418" cy="562161"/>
          </a:xfrm>
        </p:grpSpPr>
        <p:sp>
          <p:nvSpPr>
            <p:cNvPr id="43" name="Oval 327">
              <a:extLst>
                <a:ext uri="{FF2B5EF4-FFF2-40B4-BE49-F238E27FC236}">
                  <a16:creationId xmlns:a16="http://schemas.microsoft.com/office/drawing/2014/main" id="{9CC579C4-EE0A-0545-86D8-24EF95D631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44" name="Oval 328">
              <a:extLst>
                <a:ext uri="{FF2B5EF4-FFF2-40B4-BE49-F238E27FC236}">
                  <a16:creationId xmlns:a16="http://schemas.microsoft.com/office/drawing/2014/main" id="{64CC7CE8-F533-CE44-A050-CAC18F2A7D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C16DF727-89BE-A642-A70A-9C55B63B6FA2}"/>
              </a:ext>
            </a:extLst>
          </p:cNvPr>
          <p:cNvSpPr txBox="1"/>
          <p:nvPr/>
        </p:nvSpPr>
        <p:spPr>
          <a:xfrm>
            <a:off x="7579484" y="3503511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Arial Black"/>
                <a:cs typeface="Arial Black"/>
              </a:rPr>
              <a:t>+++</a:t>
            </a:r>
          </a:p>
        </p:txBody>
      </p:sp>
      <p:sp>
        <p:nvSpPr>
          <p:cNvPr id="46" name="Flèche vers la droite 45">
            <a:extLst>
              <a:ext uri="{FF2B5EF4-FFF2-40B4-BE49-F238E27FC236}">
                <a16:creationId xmlns:a16="http://schemas.microsoft.com/office/drawing/2014/main" id="{9E725383-907C-0A40-808E-E5D59F2D807E}"/>
              </a:ext>
            </a:extLst>
          </p:cNvPr>
          <p:cNvSpPr/>
          <p:nvPr/>
        </p:nvSpPr>
        <p:spPr>
          <a:xfrm>
            <a:off x="4716039" y="3207339"/>
            <a:ext cx="2207186" cy="852989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86000">
                <a:srgbClr val="C00000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5CACDD2-FEDB-1749-AB31-6B60935CB2F5}"/>
              </a:ext>
            </a:extLst>
          </p:cNvPr>
          <p:cNvSpPr txBox="1"/>
          <p:nvPr/>
        </p:nvSpPr>
        <p:spPr>
          <a:xfrm>
            <a:off x="5216494" y="3350034"/>
            <a:ext cx="127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Aging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5573D12-46AE-C749-8143-7D748B8F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558" y="2334047"/>
            <a:ext cx="1111314" cy="385096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993E7141-6923-AE4A-80AA-6A702EBA96D9}"/>
              </a:ext>
            </a:extLst>
          </p:cNvPr>
          <p:cNvSpPr txBox="1"/>
          <p:nvPr/>
        </p:nvSpPr>
        <p:spPr>
          <a:xfrm>
            <a:off x="7969732" y="2339743"/>
            <a:ext cx="1326691" cy="23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i="1" dirty="0">
                <a:solidFill>
                  <a:schemeClr val="bg1"/>
                </a:solidFill>
                <a:latin typeface="Arial"/>
                <a:cs typeface="Arial"/>
              </a:rPr>
              <a:t>Microenvironnement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4B2EE60E-D9DB-9143-A4C2-8BA14E455555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4486925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Biological context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E5B7117-7ABC-BA4A-8590-8B154B8F4645}"/>
              </a:ext>
            </a:extLst>
          </p:cNvPr>
          <p:cNvSpPr txBox="1"/>
          <p:nvPr/>
        </p:nvSpPr>
        <p:spPr>
          <a:xfrm>
            <a:off x="2304367" y="57173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8000"/>
                </a:solidFill>
                <a:latin typeface="Arial"/>
                <a:cs typeface="Arial"/>
              </a:rPr>
              <a:t>Normal </a:t>
            </a:r>
            <a:r>
              <a:rPr lang="fr-FR" b="1" dirty="0" err="1">
                <a:solidFill>
                  <a:srgbClr val="008000"/>
                </a:solidFill>
                <a:latin typeface="Arial"/>
                <a:cs typeface="Arial"/>
              </a:rPr>
              <a:t>hematopoiesis</a:t>
            </a:r>
            <a:endParaRPr lang="fr-FR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2" name="Flèche droite rayée 51">
            <a:extLst>
              <a:ext uri="{FF2B5EF4-FFF2-40B4-BE49-F238E27FC236}">
                <a16:creationId xmlns:a16="http://schemas.microsoft.com/office/drawing/2014/main" id="{0329035C-6C23-C448-9A0D-1EE9841650C7}"/>
              </a:ext>
            </a:extLst>
          </p:cNvPr>
          <p:cNvSpPr/>
          <p:nvPr/>
        </p:nvSpPr>
        <p:spPr>
          <a:xfrm rot="5400000">
            <a:off x="3266331" y="5022792"/>
            <a:ext cx="687908" cy="350659"/>
          </a:xfrm>
          <a:prstGeom prst="striped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8C5C3DC-0CD5-3140-8A3F-2EA0D91AEB13}"/>
              </a:ext>
            </a:extLst>
          </p:cNvPr>
          <p:cNvSpPr txBox="1"/>
          <p:nvPr/>
        </p:nvSpPr>
        <p:spPr>
          <a:xfrm>
            <a:off x="7428481" y="572245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Myeloid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hemopathies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4" name="Flèche droite rayée 53">
            <a:extLst>
              <a:ext uri="{FF2B5EF4-FFF2-40B4-BE49-F238E27FC236}">
                <a16:creationId xmlns:a16="http://schemas.microsoft.com/office/drawing/2014/main" id="{308AF3D7-288F-4E4B-B4BE-452870734009}"/>
              </a:ext>
            </a:extLst>
          </p:cNvPr>
          <p:cNvSpPr/>
          <p:nvPr/>
        </p:nvSpPr>
        <p:spPr>
          <a:xfrm rot="5400000">
            <a:off x="8414671" y="5022792"/>
            <a:ext cx="687908" cy="350659"/>
          </a:xfrm>
          <a:prstGeom prst="striped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7991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xplosion 1 2">
            <a:extLst>
              <a:ext uri="{FF2B5EF4-FFF2-40B4-BE49-F238E27FC236}">
                <a16:creationId xmlns:a16="http://schemas.microsoft.com/office/drawing/2014/main" id="{4DE3F76B-274C-2E47-A446-9CDDD75D73A1}"/>
              </a:ext>
            </a:extLst>
          </p:cNvPr>
          <p:cNvSpPr/>
          <p:nvPr/>
        </p:nvSpPr>
        <p:spPr>
          <a:xfrm>
            <a:off x="4518408" y="1871775"/>
            <a:ext cx="2652682" cy="142861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er 78">
            <a:extLst>
              <a:ext uri="{FF2B5EF4-FFF2-40B4-BE49-F238E27FC236}">
                <a16:creationId xmlns:a16="http://schemas.microsoft.com/office/drawing/2014/main" id="{DF1FEA5D-0108-A647-B632-7A8A073FF8BA}"/>
              </a:ext>
            </a:extLst>
          </p:cNvPr>
          <p:cNvGrpSpPr/>
          <p:nvPr/>
        </p:nvGrpSpPr>
        <p:grpSpPr>
          <a:xfrm>
            <a:off x="1068567" y="2334047"/>
            <a:ext cx="3468207" cy="2479513"/>
            <a:chOff x="61573" y="3067637"/>
            <a:chExt cx="3468206" cy="2479513"/>
          </a:xfrm>
        </p:grpSpPr>
        <p:grpSp>
          <p:nvGrpSpPr>
            <p:cNvPr id="5" name="Grouper 48">
              <a:extLst>
                <a:ext uri="{FF2B5EF4-FFF2-40B4-BE49-F238E27FC236}">
                  <a16:creationId xmlns:a16="http://schemas.microsoft.com/office/drawing/2014/main" id="{F19B7A57-A5A3-EF4F-92E2-D6D93CA4A558}"/>
                </a:ext>
              </a:extLst>
            </p:cNvPr>
            <p:cNvGrpSpPr/>
            <p:nvPr/>
          </p:nvGrpSpPr>
          <p:grpSpPr>
            <a:xfrm>
              <a:off x="1160208" y="3666967"/>
              <a:ext cx="551855" cy="560770"/>
              <a:chOff x="648608" y="3364113"/>
              <a:chExt cx="254454" cy="206306"/>
            </a:xfrm>
          </p:grpSpPr>
          <p:sp>
            <p:nvSpPr>
              <p:cNvPr id="17" name="Oval 327">
                <a:extLst>
                  <a:ext uri="{FF2B5EF4-FFF2-40B4-BE49-F238E27FC236}">
                    <a16:creationId xmlns:a16="http://schemas.microsoft.com/office/drawing/2014/main" id="{46423B4D-B92B-A345-9991-5B7B298BEA8F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48608" y="3364113"/>
                <a:ext cx="254454" cy="206306"/>
              </a:xfrm>
              <a:prstGeom prst="ellipse">
                <a:avLst/>
              </a:prstGeom>
              <a:gradFill rotWithShape="0">
                <a:gsLst>
                  <a:gs pos="0">
                    <a:srgbClr val="FFEAEA"/>
                  </a:gs>
                  <a:gs pos="100000">
                    <a:srgbClr val="FF5050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  <p:sp>
            <p:nvSpPr>
              <p:cNvPr id="18" name="Oval 328">
                <a:extLst>
                  <a:ext uri="{FF2B5EF4-FFF2-40B4-BE49-F238E27FC236}">
                    <a16:creationId xmlns:a16="http://schemas.microsoft.com/office/drawing/2014/main" id="{00AE83EF-8FCE-5841-B02D-38A9C6C3DFCE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8754" y="3405333"/>
                <a:ext cx="185990" cy="147361"/>
              </a:xfrm>
              <a:prstGeom prst="ellipse">
                <a:avLst/>
              </a:prstGeom>
              <a:gradFill rotWithShape="0">
                <a:gsLst>
                  <a:gs pos="0">
                    <a:srgbClr val="C2C2D7"/>
                  </a:gs>
                  <a:gs pos="100000">
                    <a:srgbClr val="666699"/>
                  </a:gs>
                </a:gsLst>
                <a:path path="shape">
                  <a:fillToRect l="50000" t="50000" r="50000" b="50000"/>
                </a:path>
              </a:gra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 dirty="0">
                  <a:latin typeface="Arial"/>
                  <a:cs typeface="Arial"/>
                </a:endParaRPr>
              </a:p>
            </p:txBody>
          </p:sp>
        </p:grp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907AFA3E-EFEF-544C-AE0E-FAB07A5A5B4B}"/>
                </a:ext>
              </a:extLst>
            </p:cNvPr>
            <p:cNvSpPr txBox="1"/>
            <p:nvPr/>
          </p:nvSpPr>
          <p:spPr>
            <a:xfrm>
              <a:off x="61573" y="5020742"/>
              <a:ext cx="187186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Self-</a:t>
              </a:r>
              <a:r>
                <a:rPr lang="fr-FR" sz="1600" b="1" i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 Black"/>
                  <a:cs typeface="Arial Black"/>
                </a:rPr>
                <a:t>renewal</a:t>
              </a:r>
              <a:endParaRPr lang="fr-F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endParaRPr>
            </a:p>
          </p:txBody>
        </p:sp>
        <p:sp>
          <p:nvSpPr>
            <p:cNvPr id="7" name="Flèche courbée vers le bas 6">
              <a:extLst>
                <a:ext uri="{FF2B5EF4-FFF2-40B4-BE49-F238E27FC236}">
                  <a16:creationId xmlns:a16="http://schemas.microsoft.com/office/drawing/2014/main" id="{B9D336BA-0BA0-7645-83AB-C9EDE76D8E03}"/>
                </a:ext>
              </a:extLst>
            </p:cNvPr>
            <p:cNvSpPr/>
            <p:nvPr/>
          </p:nvSpPr>
          <p:spPr>
            <a:xfrm rot="19590477">
              <a:off x="352943" y="3839937"/>
              <a:ext cx="704377" cy="301664"/>
            </a:xfrm>
            <a:prstGeom prst="curvedDownArrow">
              <a:avLst>
                <a:gd name="adj1" fmla="val 22584"/>
                <a:gd name="adj2" fmla="val 34978"/>
                <a:gd name="adj3" fmla="val 3852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8" name="Flèche courbée vers le bas 7">
              <a:extLst>
                <a:ext uri="{FF2B5EF4-FFF2-40B4-BE49-F238E27FC236}">
                  <a16:creationId xmlns:a16="http://schemas.microsoft.com/office/drawing/2014/main" id="{08BF8941-6530-AD48-A5B8-8D4068E8E485}"/>
                </a:ext>
              </a:extLst>
            </p:cNvPr>
            <p:cNvSpPr/>
            <p:nvPr/>
          </p:nvSpPr>
          <p:spPr>
            <a:xfrm rot="19384012" flipH="1" flipV="1">
              <a:off x="1018734" y="4608277"/>
              <a:ext cx="656101" cy="289749"/>
            </a:xfrm>
            <a:prstGeom prst="curvedDownArrow">
              <a:avLst>
                <a:gd name="adj1" fmla="val 27217"/>
                <a:gd name="adj2" fmla="val 31119"/>
                <a:gd name="adj3" fmla="val 17808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  <a:latin typeface="Arial"/>
                <a:cs typeface="Arial"/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386820E-CC04-444E-ABE1-4719FEE0EA13}"/>
                </a:ext>
              </a:extLst>
            </p:cNvPr>
            <p:cNvSpPr txBox="1"/>
            <p:nvPr/>
          </p:nvSpPr>
          <p:spPr>
            <a:xfrm>
              <a:off x="1812204" y="3606623"/>
              <a:ext cx="1703729" cy="4273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177" dirty="0">
                  <a:solidFill>
                    <a:srgbClr val="FF0000"/>
                  </a:solidFill>
                  <a:latin typeface="Arial"/>
                  <a:cs typeface="Arial"/>
                </a:rPr>
                <a:t>Young HSC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5693C7B0-19A0-4548-B31D-5A7E6B816A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04718" y="3067637"/>
              <a:ext cx="1111314" cy="385096"/>
            </a:xfrm>
            <a:prstGeom prst="rect">
              <a:avLst/>
            </a:prstGeom>
          </p:spPr>
        </p:pic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703FBF5-7DB5-2D41-9D21-699D1A256931}"/>
                </a:ext>
              </a:extLst>
            </p:cNvPr>
            <p:cNvSpPr txBox="1"/>
            <p:nvPr/>
          </p:nvSpPr>
          <p:spPr>
            <a:xfrm>
              <a:off x="826892" y="3073333"/>
              <a:ext cx="1326691" cy="231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907" i="1" dirty="0">
                  <a:solidFill>
                    <a:schemeClr val="bg1"/>
                  </a:solidFill>
                  <a:latin typeface="Arial"/>
                  <a:cs typeface="Arial"/>
                </a:rPr>
                <a:t>Microenvironnement</a:t>
              </a: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AFB203CF-86C6-5F4C-A8F2-EBE070CFCA2E}"/>
                </a:ext>
              </a:extLst>
            </p:cNvPr>
            <p:cNvCxnSpPr/>
            <p:nvPr/>
          </p:nvCxnSpPr>
          <p:spPr>
            <a:xfrm>
              <a:off x="1797318" y="4284715"/>
              <a:ext cx="475540" cy="413698"/>
            </a:xfrm>
            <a:prstGeom prst="straightConnector1">
              <a:avLst/>
            </a:prstGeom>
            <a:ln w="38100" cmpd="sng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er 52">
              <a:extLst>
                <a:ext uri="{FF2B5EF4-FFF2-40B4-BE49-F238E27FC236}">
                  <a16:creationId xmlns:a16="http://schemas.microsoft.com/office/drawing/2014/main" id="{94FD9105-2785-BB42-ACD5-7C6F6980D1C5}"/>
                </a:ext>
              </a:extLst>
            </p:cNvPr>
            <p:cNvGrpSpPr/>
            <p:nvPr/>
          </p:nvGrpSpPr>
          <p:grpSpPr>
            <a:xfrm>
              <a:off x="2307676" y="4605338"/>
              <a:ext cx="591230" cy="581095"/>
              <a:chOff x="638877" y="3350491"/>
              <a:chExt cx="277508" cy="206306"/>
            </a:xfrm>
          </p:grpSpPr>
          <p:sp>
            <p:nvSpPr>
              <p:cNvPr id="15" name="Oval 327">
                <a:extLst>
                  <a:ext uri="{FF2B5EF4-FFF2-40B4-BE49-F238E27FC236}">
                    <a16:creationId xmlns:a16="http://schemas.microsoft.com/office/drawing/2014/main" id="{1D98F50C-C5F9-D74E-BCA3-92048DEA02E3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638877" y="3350491"/>
                <a:ext cx="277508" cy="206306"/>
              </a:xfrm>
              <a:prstGeom prst="ellipse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  <p:sp>
            <p:nvSpPr>
              <p:cNvPr id="16" name="Oval 328">
                <a:extLst>
                  <a:ext uri="{FF2B5EF4-FFF2-40B4-BE49-F238E27FC236}">
                    <a16:creationId xmlns:a16="http://schemas.microsoft.com/office/drawing/2014/main" id="{C56D45EC-1223-3C45-868B-3E4BADD85549}"/>
                  </a:ext>
                </a:extLst>
              </p:cNvPr>
              <p:cNvSpPr>
                <a:spLocks noChangeAspect="1" noChangeArrowheads="1"/>
              </p:cNvSpPr>
              <p:nvPr/>
            </p:nvSpPr>
            <p:spPr bwMode="auto">
              <a:xfrm rot="2394902">
                <a:off x="700543" y="3389830"/>
                <a:ext cx="180177" cy="147361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12700" cap="sq">
                <a:solidFill>
                  <a:schemeClr val="bg2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sz="1000">
                  <a:latin typeface="Arial"/>
                  <a:cs typeface="Arial"/>
                </a:endParaRPr>
              </a:p>
            </p:txBody>
          </p:sp>
        </p:grp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AEAA1BB-34FA-E14E-B4F8-916E8C7B7342}"/>
                </a:ext>
              </a:extLst>
            </p:cNvPr>
            <p:cNvSpPr txBox="1"/>
            <p:nvPr/>
          </p:nvSpPr>
          <p:spPr>
            <a:xfrm>
              <a:off x="1724669" y="5208596"/>
              <a:ext cx="180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i="1" dirty="0">
                  <a:ln w="10541" cmpd="sng">
                    <a:solidFill>
                      <a:srgbClr val="7D7D7D">
                        <a:tint val="100000"/>
                        <a:shade val="100000"/>
                        <a:satMod val="110000"/>
                      </a:srgbClr>
                    </a:solidFill>
                    <a:prstDash val="solid"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/>
                  <a:cs typeface="Arial Black"/>
                </a:rPr>
                <a:t>Differentiation</a:t>
              </a:r>
            </a:p>
          </p:txBody>
        </p:sp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4181C801-C94E-C44A-8B68-50BC7C685AA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874" t="5641" r="4155" b="4337"/>
          <a:stretch/>
        </p:blipFill>
        <p:spPr>
          <a:xfrm>
            <a:off x="3309606" y="2079381"/>
            <a:ext cx="796402" cy="704890"/>
          </a:xfrm>
          <a:prstGeom prst="rect">
            <a:avLst/>
          </a:prstGeom>
        </p:spPr>
      </p:pic>
      <p:grpSp>
        <p:nvGrpSpPr>
          <p:cNvPr id="20" name="Grouper 71">
            <a:extLst>
              <a:ext uri="{FF2B5EF4-FFF2-40B4-BE49-F238E27FC236}">
                <a16:creationId xmlns:a16="http://schemas.microsoft.com/office/drawing/2014/main" id="{ABADAF78-092E-4C46-9CDE-FAEBC0A3EFF1}"/>
              </a:ext>
            </a:extLst>
          </p:cNvPr>
          <p:cNvGrpSpPr/>
          <p:nvPr/>
        </p:nvGrpSpPr>
        <p:grpSpPr>
          <a:xfrm>
            <a:off x="8059517" y="2904440"/>
            <a:ext cx="573418" cy="562161"/>
            <a:chOff x="6192043" y="3679513"/>
            <a:chExt cx="573418" cy="562161"/>
          </a:xfrm>
        </p:grpSpPr>
        <p:sp>
          <p:nvSpPr>
            <p:cNvPr id="21" name="Oval 327">
              <a:extLst>
                <a:ext uri="{FF2B5EF4-FFF2-40B4-BE49-F238E27FC236}">
                  <a16:creationId xmlns:a16="http://schemas.microsoft.com/office/drawing/2014/main" id="{AF246E38-4AC2-FB47-87BE-E1195F06261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22" name="Oval 328">
              <a:extLst>
                <a:ext uri="{FF2B5EF4-FFF2-40B4-BE49-F238E27FC236}">
                  <a16:creationId xmlns:a16="http://schemas.microsoft.com/office/drawing/2014/main" id="{1AD0841E-205D-0545-BF17-DAFE23A95DE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23" name="Flèche courbée vers le bas 22">
            <a:extLst>
              <a:ext uri="{FF2B5EF4-FFF2-40B4-BE49-F238E27FC236}">
                <a16:creationId xmlns:a16="http://schemas.microsoft.com/office/drawing/2014/main" id="{9B5A5980-40E7-0E40-B053-D1C6C01240D0}"/>
              </a:ext>
            </a:extLst>
          </p:cNvPr>
          <p:cNvSpPr/>
          <p:nvPr/>
        </p:nvSpPr>
        <p:spPr>
          <a:xfrm rot="19830189">
            <a:off x="7247218" y="3192274"/>
            <a:ext cx="706137" cy="286270"/>
          </a:xfrm>
          <a:prstGeom prst="curvedDownArrow">
            <a:avLst>
              <a:gd name="adj1" fmla="val 22584"/>
              <a:gd name="adj2" fmla="val 34978"/>
              <a:gd name="adj3" fmla="val 3852"/>
            </a:avLst>
          </a:prstGeom>
          <a:solidFill>
            <a:srgbClr val="FF66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4" name="Flèche courbée vers le bas 23">
            <a:extLst>
              <a:ext uri="{FF2B5EF4-FFF2-40B4-BE49-F238E27FC236}">
                <a16:creationId xmlns:a16="http://schemas.microsoft.com/office/drawing/2014/main" id="{3F34DD50-AEB7-824C-BA03-78BCC0875F2F}"/>
              </a:ext>
            </a:extLst>
          </p:cNvPr>
          <p:cNvSpPr/>
          <p:nvPr/>
        </p:nvSpPr>
        <p:spPr>
          <a:xfrm rot="19384012" flipH="1" flipV="1">
            <a:off x="7947069" y="4055423"/>
            <a:ext cx="657740" cy="290468"/>
          </a:xfrm>
          <a:prstGeom prst="curvedDownArrow">
            <a:avLst>
              <a:gd name="adj1" fmla="val 27217"/>
              <a:gd name="adj2" fmla="val 31119"/>
              <a:gd name="adj3" fmla="val 17808"/>
            </a:avLst>
          </a:prstGeom>
          <a:solidFill>
            <a:srgbClr val="FF6600"/>
          </a:solidFill>
          <a:ln w="57150" cmpd="sng">
            <a:solidFill>
              <a:srgbClr val="FF6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  <a:latin typeface="Arial"/>
              <a:cs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5A7069C2-8CE3-7348-9CC3-885E0FB0A3A2}"/>
              </a:ext>
            </a:extLst>
          </p:cNvPr>
          <p:cNvSpPr txBox="1"/>
          <p:nvPr/>
        </p:nvSpPr>
        <p:spPr>
          <a:xfrm>
            <a:off x="9158872" y="2873032"/>
            <a:ext cx="1285929" cy="427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177" dirty="0">
                <a:solidFill>
                  <a:srgbClr val="FF0000"/>
                </a:solidFill>
                <a:latin typeface="Arial"/>
                <a:cs typeface="Arial"/>
              </a:rPr>
              <a:t>Old HSC</a:t>
            </a:r>
          </a:p>
        </p:txBody>
      </p: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3C6A5A74-A288-9347-B645-4DAB8EA39F20}"/>
              </a:ext>
            </a:extLst>
          </p:cNvPr>
          <p:cNvCxnSpPr>
            <a:cxnSpLocks/>
          </p:cNvCxnSpPr>
          <p:nvPr/>
        </p:nvCxnSpPr>
        <p:spPr>
          <a:xfrm>
            <a:off x="8785896" y="3737716"/>
            <a:ext cx="372976" cy="259273"/>
          </a:xfrm>
          <a:prstGeom prst="straightConnector1">
            <a:avLst/>
          </a:prstGeom>
          <a:ln>
            <a:prstDash val="dash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7" name="Grouper 52">
            <a:extLst>
              <a:ext uri="{FF2B5EF4-FFF2-40B4-BE49-F238E27FC236}">
                <a16:creationId xmlns:a16="http://schemas.microsoft.com/office/drawing/2014/main" id="{1B658272-96B1-7144-90DA-5B26523EFFF5}"/>
              </a:ext>
            </a:extLst>
          </p:cNvPr>
          <p:cNvGrpSpPr/>
          <p:nvPr/>
        </p:nvGrpSpPr>
        <p:grpSpPr>
          <a:xfrm>
            <a:off x="9302518" y="3751165"/>
            <a:ext cx="549493" cy="582536"/>
            <a:chOff x="619487" y="3316245"/>
            <a:chExt cx="257275" cy="206306"/>
          </a:xfrm>
        </p:grpSpPr>
        <p:sp>
          <p:nvSpPr>
            <p:cNvPr id="28" name="Oval 327">
              <a:extLst>
                <a:ext uri="{FF2B5EF4-FFF2-40B4-BE49-F238E27FC236}">
                  <a16:creationId xmlns:a16="http://schemas.microsoft.com/office/drawing/2014/main" id="{19234667-65D0-A645-A739-06DA3DD6CCF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487" y="3316245"/>
              <a:ext cx="257275" cy="206306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29" name="Oval 328">
              <a:extLst>
                <a:ext uri="{FF2B5EF4-FFF2-40B4-BE49-F238E27FC236}">
                  <a16:creationId xmlns:a16="http://schemas.microsoft.com/office/drawing/2014/main" id="{6E439AAA-AC87-5540-96CB-18C3F79F00E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87262" y="3359670"/>
              <a:ext cx="180177" cy="14736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30" name="Grouper 48">
            <a:extLst>
              <a:ext uri="{FF2B5EF4-FFF2-40B4-BE49-F238E27FC236}">
                <a16:creationId xmlns:a16="http://schemas.microsoft.com/office/drawing/2014/main" id="{BA17549B-4507-8644-AEE9-33FA273D097F}"/>
              </a:ext>
            </a:extLst>
          </p:cNvPr>
          <p:cNvGrpSpPr/>
          <p:nvPr/>
        </p:nvGrpSpPr>
        <p:grpSpPr>
          <a:xfrm>
            <a:off x="7307767" y="3772965"/>
            <a:ext cx="554546" cy="562161"/>
            <a:chOff x="648074" y="3363958"/>
            <a:chExt cx="255058" cy="206306"/>
          </a:xfrm>
        </p:grpSpPr>
        <p:sp>
          <p:nvSpPr>
            <p:cNvPr id="31" name="Oval 327">
              <a:extLst>
                <a:ext uri="{FF2B5EF4-FFF2-40B4-BE49-F238E27FC236}">
                  <a16:creationId xmlns:a16="http://schemas.microsoft.com/office/drawing/2014/main" id="{CDAB1401-2E53-1147-AC6A-F0B655372CED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48074" y="3363958"/>
              <a:ext cx="255058" cy="206306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32" name="Oval 328">
              <a:extLst>
                <a:ext uri="{FF2B5EF4-FFF2-40B4-BE49-F238E27FC236}">
                  <a16:creationId xmlns:a16="http://schemas.microsoft.com/office/drawing/2014/main" id="{23C7EFAE-05F6-6B47-AF36-109A03CCB75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720471" y="3408728"/>
              <a:ext cx="172728" cy="147361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965DBCCC-DBE0-7544-A4FE-9F18D4AB41FD}"/>
              </a:ext>
            </a:extLst>
          </p:cNvPr>
          <p:cNvSpPr txBox="1"/>
          <p:nvPr/>
        </p:nvSpPr>
        <p:spPr>
          <a:xfrm>
            <a:off x="8823267" y="4475342"/>
            <a:ext cx="244707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i="1" dirty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/>
              </a:rPr>
              <a:t>Altered Differentiation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31930976-CC99-FB4F-AFA2-A501BA9B9C4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370" t="5212" r="3420" b="4357"/>
          <a:stretch/>
        </p:blipFill>
        <p:spPr>
          <a:xfrm>
            <a:off x="9430211" y="2079381"/>
            <a:ext cx="843601" cy="704889"/>
          </a:xfrm>
          <a:prstGeom prst="rect">
            <a:avLst/>
          </a:prstGeom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4C7297B1-1D11-3A48-836B-306E98C929E9}"/>
              </a:ext>
            </a:extLst>
          </p:cNvPr>
          <p:cNvSpPr txBox="1"/>
          <p:nvPr/>
        </p:nvSpPr>
        <p:spPr>
          <a:xfrm>
            <a:off x="6589487" y="4475006"/>
            <a:ext cx="22901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Self-</a:t>
            </a:r>
            <a:r>
              <a:rPr lang="fr-FR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Arial Black"/>
                <a:cs typeface="Arial Black"/>
              </a:rPr>
              <a:t>renewal</a:t>
            </a:r>
            <a:endParaRPr lang="fr-FR" sz="1600" b="1" i="1" dirty="0">
              <a:solidFill>
                <a:schemeClr val="tx1">
                  <a:lumMod val="65000"/>
                  <a:lumOff val="35000"/>
                </a:schemeClr>
              </a:solidFill>
              <a:latin typeface="Arial Black"/>
              <a:cs typeface="Arial Black"/>
            </a:endParaRPr>
          </a:p>
        </p:txBody>
      </p:sp>
      <p:grpSp>
        <p:nvGrpSpPr>
          <p:cNvPr id="36" name="Grouper 72">
            <a:extLst>
              <a:ext uri="{FF2B5EF4-FFF2-40B4-BE49-F238E27FC236}">
                <a16:creationId xmlns:a16="http://schemas.microsoft.com/office/drawing/2014/main" id="{5FAAB4F7-0EA8-8D49-A100-6BF36803DDD6}"/>
              </a:ext>
            </a:extLst>
          </p:cNvPr>
          <p:cNvGrpSpPr/>
          <p:nvPr/>
        </p:nvGrpSpPr>
        <p:grpSpPr>
          <a:xfrm>
            <a:off x="8281761" y="3265422"/>
            <a:ext cx="573418" cy="562161"/>
            <a:chOff x="6192043" y="3679513"/>
            <a:chExt cx="573418" cy="562161"/>
          </a:xfrm>
        </p:grpSpPr>
        <p:sp>
          <p:nvSpPr>
            <p:cNvPr id="37" name="Oval 327">
              <a:extLst>
                <a:ext uri="{FF2B5EF4-FFF2-40B4-BE49-F238E27FC236}">
                  <a16:creationId xmlns:a16="http://schemas.microsoft.com/office/drawing/2014/main" id="{D9A131C4-44EE-BA40-B503-CEFAC31B33D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38" name="Oval 328">
              <a:extLst>
                <a:ext uri="{FF2B5EF4-FFF2-40B4-BE49-F238E27FC236}">
                  <a16:creationId xmlns:a16="http://schemas.microsoft.com/office/drawing/2014/main" id="{1D6C87E3-CD25-B249-A419-9654DC03BB7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39" name="Grouper 75">
            <a:extLst>
              <a:ext uri="{FF2B5EF4-FFF2-40B4-BE49-F238E27FC236}">
                <a16:creationId xmlns:a16="http://schemas.microsoft.com/office/drawing/2014/main" id="{FFAC6EFD-16AE-914E-A3DA-636304D6E10D}"/>
              </a:ext>
            </a:extLst>
          </p:cNvPr>
          <p:cNvGrpSpPr/>
          <p:nvPr/>
        </p:nvGrpSpPr>
        <p:grpSpPr>
          <a:xfrm>
            <a:off x="8471917" y="2774588"/>
            <a:ext cx="573418" cy="562161"/>
            <a:chOff x="6192043" y="3679513"/>
            <a:chExt cx="573418" cy="562161"/>
          </a:xfrm>
        </p:grpSpPr>
        <p:sp>
          <p:nvSpPr>
            <p:cNvPr id="40" name="Oval 327">
              <a:extLst>
                <a:ext uri="{FF2B5EF4-FFF2-40B4-BE49-F238E27FC236}">
                  <a16:creationId xmlns:a16="http://schemas.microsoft.com/office/drawing/2014/main" id="{7B7C1F02-10F0-264C-A4FE-40A6E98ED88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41" name="Oval 328">
              <a:extLst>
                <a:ext uri="{FF2B5EF4-FFF2-40B4-BE49-F238E27FC236}">
                  <a16:creationId xmlns:a16="http://schemas.microsoft.com/office/drawing/2014/main" id="{CD2FAB51-197D-5447-9F95-A8ABBBD86A0B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grpSp>
        <p:nvGrpSpPr>
          <p:cNvPr id="42" name="Grouper 79">
            <a:extLst>
              <a:ext uri="{FF2B5EF4-FFF2-40B4-BE49-F238E27FC236}">
                <a16:creationId xmlns:a16="http://schemas.microsoft.com/office/drawing/2014/main" id="{BD494BDE-7D2B-064D-8ECB-CFAEB110DE02}"/>
              </a:ext>
            </a:extLst>
          </p:cNvPr>
          <p:cNvGrpSpPr/>
          <p:nvPr/>
        </p:nvGrpSpPr>
        <p:grpSpPr>
          <a:xfrm>
            <a:off x="1366065" y="3737977"/>
            <a:ext cx="573418" cy="562161"/>
            <a:chOff x="6192043" y="3679513"/>
            <a:chExt cx="573418" cy="562161"/>
          </a:xfrm>
        </p:grpSpPr>
        <p:sp>
          <p:nvSpPr>
            <p:cNvPr id="43" name="Oval 327">
              <a:extLst>
                <a:ext uri="{FF2B5EF4-FFF2-40B4-BE49-F238E27FC236}">
                  <a16:creationId xmlns:a16="http://schemas.microsoft.com/office/drawing/2014/main" id="{9CC579C4-EE0A-0545-86D8-24EF95D631E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192043" y="3679513"/>
              <a:ext cx="573418" cy="562161"/>
            </a:xfrm>
            <a:prstGeom prst="ellipse">
              <a:avLst/>
            </a:prstGeom>
            <a:gradFill rotWithShape="0">
              <a:gsLst>
                <a:gs pos="0">
                  <a:srgbClr val="FFEAEA"/>
                </a:gs>
                <a:gs pos="100000">
                  <a:srgbClr val="FF5050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  <p:sp>
          <p:nvSpPr>
            <p:cNvPr id="44" name="Oval 328">
              <a:extLst>
                <a:ext uri="{FF2B5EF4-FFF2-40B4-BE49-F238E27FC236}">
                  <a16:creationId xmlns:a16="http://schemas.microsoft.com/office/drawing/2014/main" id="{64CC7CE8-F533-CE44-A050-CAC18F2A7D6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 rot="2394902">
              <a:off x="6304464" y="3785288"/>
              <a:ext cx="445330" cy="401542"/>
            </a:xfrm>
            <a:prstGeom prst="ellipse">
              <a:avLst/>
            </a:prstGeom>
            <a:gradFill rotWithShape="0">
              <a:gsLst>
                <a:gs pos="0">
                  <a:srgbClr val="C2C2D7"/>
                </a:gs>
                <a:gs pos="100000">
                  <a:srgbClr val="666699"/>
                </a:gs>
              </a:gsLst>
              <a:path path="shape">
                <a:fillToRect l="50000" t="50000" r="50000" b="50000"/>
              </a:path>
            </a:gradFill>
            <a:ln w="12700" cap="sq">
              <a:solidFill>
                <a:schemeClr val="bg2"/>
              </a:solidFill>
              <a:round/>
              <a:headEnd type="none" w="sm" len="sm"/>
              <a:tailEnd type="none" w="sm" len="sm"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 sz="1000">
                <a:latin typeface="Arial"/>
                <a:cs typeface="Arial"/>
              </a:endParaRPr>
            </a:p>
          </p:txBody>
        </p:sp>
      </p:grpSp>
      <p:sp>
        <p:nvSpPr>
          <p:cNvPr id="45" name="ZoneTexte 44">
            <a:extLst>
              <a:ext uri="{FF2B5EF4-FFF2-40B4-BE49-F238E27FC236}">
                <a16:creationId xmlns:a16="http://schemas.microsoft.com/office/drawing/2014/main" id="{C16DF727-89BE-A642-A70A-9C55B63B6FA2}"/>
              </a:ext>
            </a:extLst>
          </p:cNvPr>
          <p:cNvSpPr txBox="1"/>
          <p:nvPr/>
        </p:nvSpPr>
        <p:spPr>
          <a:xfrm>
            <a:off x="7579484" y="3503511"/>
            <a:ext cx="6944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>
                <a:solidFill>
                  <a:schemeClr val="accent6">
                    <a:lumMod val="75000"/>
                  </a:schemeClr>
                </a:solidFill>
                <a:latin typeface="Arial Black"/>
                <a:cs typeface="Arial Black"/>
              </a:rPr>
              <a:t>+++</a:t>
            </a:r>
          </a:p>
        </p:txBody>
      </p:sp>
      <p:sp>
        <p:nvSpPr>
          <p:cNvPr id="46" name="Flèche vers la droite 45">
            <a:extLst>
              <a:ext uri="{FF2B5EF4-FFF2-40B4-BE49-F238E27FC236}">
                <a16:creationId xmlns:a16="http://schemas.microsoft.com/office/drawing/2014/main" id="{9E725383-907C-0A40-808E-E5D59F2D807E}"/>
              </a:ext>
            </a:extLst>
          </p:cNvPr>
          <p:cNvSpPr/>
          <p:nvPr/>
        </p:nvSpPr>
        <p:spPr>
          <a:xfrm>
            <a:off x="4716039" y="3207339"/>
            <a:ext cx="2207186" cy="852989"/>
          </a:xfrm>
          <a:prstGeom prst="rightArrow">
            <a:avLst/>
          </a:prstGeom>
          <a:gradFill flip="none" rotWithShape="1">
            <a:gsLst>
              <a:gs pos="0">
                <a:schemeClr val="bg1"/>
              </a:gs>
              <a:gs pos="86000">
                <a:srgbClr val="C00000"/>
              </a:gs>
              <a:gs pos="100000">
                <a:srgbClr val="C00000"/>
              </a:gs>
            </a:gsLst>
            <a:lin ang="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45CACDD2-FEDB-1749-AB31-6B60935CB2F5}"/>
              </a:ext>
            </a:extLst>
          </p:cNvPr>
          <p:cNvSpPr txBox="1"/>
          <p:nvPr/>
        </p:nvSpPr>
        <p:spPr>
          <a:xfrm>
            <a:off x="5216494" y="3350034"/>
            <a:ext cx="1271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</a:rPr>
              <a:t>Aging</a:t>
            </a:r>
          </a:p>
        </p:txBody>
      </p:sp>
      <p:pic>
        <p:nvPicPr>
          <p:cNvPr id="48" name="Image 47">
            <a:extLst>
              <a:ext uri="{FF2B5EF4-FFF2-40B4-BE49-F238E27FC236}">
                <a16:creationId xmlns:a16="http://schemas.microsoft.com/office/drawing/2014/main" id="{25573D12-46AE-C749-8143-7D748B8F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558" y="2334047"/>
            <a:ext cx="1111314" cy="385096"/>
          </a:xfrm>
          <a:prstGeom prst="rect">
            <a:avLst/>
          </a:prstGeom>
        </p:spPr>
      </p:pic>
      <p:sp>
        <p:nvSpPr>
          <p:cNvPr id="49" name="ZoneTexte 48">
            <a:extLst>
              <a:ext uri="{FF2B5EF4-FFF2-40B4-BE49-F238E27FC236}">
                <a16:creationId xmlns:a16="http://schemas.microsoft.com/office/drawing/2014/main" id="{993E7141-6923-AE4A-80AA-6A702EBA96D9}"/>
              </a:ext>
            </a:extLst>
          </p:cNvPr>
          <p:cNvSpPr txBox="1"/>
          <p:nvPr/>
        </p:nvSpPr>
        <p:spPr>
          <a:xfrm>
            <a:off x="7969732" y="2339743"/>
            <a:ext cx="1326691" cy="231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907" i="1" dirty="0">
                <a:solidFill>
                  <a:schemeClr val="bg1"/>
                </a:solidFill>
                <a:latin typeface="Arial"/>
                <a:cs typeface="Arial"/>
              </a:rPr>
              <a:t>Microenvironnement</a:t>
            </a:r>
          </a:p>
        </p:txBody>
      </p:sp>
      <p:sp>
        <p:nvSpPr>
          <p:cNvPr id="50" name="Titre 1">
            <a:extLst>
              <a:ext uri="{FF2B5EF4-FFF2-40B4-BE49-F238E27FC236}">
                <a16:creationId xmlns:a16="http://schemas.microsoft.com/office/drawing/2014/main" id="{4B2EE60E-D9DB-9143-A4C2-8BA14E455555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4486925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Biological context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E5B7117-7ABC-BA4A-8590-8B154B8F4645}"/>
              </a:ext>
            </a:extLst>
          </p:cNvPr>
          <p:cNvSpPr txBox="1"/>
          <p:nvPr/>
        </p:nvSpPr>
        <p:spPr>
          <a:xfrm>
            <a:off x="2304367" y="5717352"/>
            <a:ext cx="2659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8000"/>
                </a:solidFill>
                <a:latin typeface="Arial"/>
                <a:cs typeface="Arial"/>
              </a:rPr>
              <a:t>Normal </a:t>
            </a:r>
            <a:r>
              <a:rPr lang="fr-FR" b="1" dirty="0" err="1">
                <a:solidFill>
                  <a:srgbClr val="008000"/>
                </a:solidFill>
                <a:latin typeface="Arial"/>
                <a:cs typeface="Arial"/>
              </a:rPr>
              <a:t>hematopoiesis</a:t>
            </a:r>
            <a:endParaRPr lang="fr-FR" b="1" dirty="0">
              <a:solidFill>
                <a:srgbClr val="008000"/>
              </a:solidFill>
              <a:latin typeface="Arial"/>
              <a:cs typeface="Arial"/>
            </a:endParaRPr>
          </a:p>
        </p:txBody>
      </p:sp>
      <p:sp>
        <p:nvSpPr>
          <p:cNvPr id="52" name="Flèche droite rayée 51">
            <a:extLst>
              <a:ext uri="{FF2B5EF4-FFF2-40B4-BE49-F238E27FC236}">
                <a16:creationId xmlns:a16="http://schemas.microsoft.com/office/drawing/2014/main" id="{0329035C-6C23-C448-9A0D-1EE9841650C7}"/>
              </a:ext>
            </a:extLst>
          </p:cNvPr>
          <p:cNvSpPr/>
          <p:nvPr/>
        </p:nvSpPr>
        <p:spPr>
          <a:xfrm rot="5400000">
            <a:off x="3266331" y="5022792"/>
            <a:ext cx="687908" cy="350659"/>
          </a:xfrm>
          <a:prstGeom prst="striped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8C5C3DC-0CD5-3140-8A3F-2EA0D91AEB13}"/>
              </a:ext>
            </a:extLst>
          </p:cNvPr>
          <p:cNvSpPr txBox="1"/>
          <p:nvPr/>
        </p:nvSpPr>
        <p:spPr>
          <a:xfrm>
            <a:off x="7428481" y="572245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Myeloid </a:t>
            </a:r>
            <a:r>
              <a:rPr lang="en-GB" b="1" dirty="0" err="1">
                <a:solidFill>
                  <a:schemeClr val="accent2">
                    <a:lumMod val="75000"/>
                  </a:schemeClr>
                </a:solidFill>
                <a:latin typeface="Arial"/>
                <a:cs typeface="Arial"/>
              </a:rPr>
              <a:t>hemopathies</a:t>
            </a:r>
            <a:endParaRPr lang="en-GB" b="1" dirty="0">
              <a:solidFill>
                <a:schemeClr val="accent2">
                  <a:lumMod val="75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54" name="Flèche droite rayée 53">
            <a:extLst>
              <a:ext uri="{FF2B5EF4-FFF2-40B4-BE49-F238E27FC236}">
                <a16:creationId xmlns:a16="http://schemas.microsoft.com/office/drawing/2014/main" id="{308AF3D7-288F-4E4B-B4BE-452870734009}"/>
              </a:ext>
            </a:extLst>
          </p:cNvPr>
          <p:cNvSpPr/>
          <p:nvPr/>
        </p:nvSpPr>
        <p:spPr>
          <a:xfrm rot="5400000">
            <a:off x="8414671" y="5022792"/>
            <a:ext cx="687908" cy="350659"/>
          </a:xfrm>
          <a:prstGeom prst="stripedRightArrow">
            <a:avLst/>
          </a:prstGeom>
          <a:solidFill>
            <a:srgbClr val="C0504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12EF4FF2-C141-D44D-9393-BEA65BAD2A0D}"/>
              </a:ext>
            </a:extLst>
          </p:cNvPr>
          <p:cNvSpPr txBox="1"/>
          <p:nvPr/>
        </p:nvSpPr>
        <p:spPr>
          <a:xfrm>
            <a:off x="5189547" y="2248500"/>
            <a:ext cx="167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Molecular mechanisms?</a:t>
            </a:r>
          </a:p>
        </p:txBody>
      </p:sp>
      <p:sp>
        <p:nvSpPr>
          <p:cNvPr id="56" name="Explosion 1 55">
            <a:extLst>
              <a:ext uri="{FF2B5EF4-FFF2-40B4-BE49-F238E27FC236}">
                <a16:creationId xmlns:a16="http://schemas.microsoft.com/office/drawing/2014/main" id="{1073BD72-BB8F-FB48-8755-14C1D7015D81}"/>
              </a:ext>
            </a:extLst>
          </p:cNvPr>
          <p:cNvSpPr/>
          <p:nvPr/>
        </p:nvSpPr>
        <p:spPr>
          <a:xfrm>
            <a:off x="9583995" y="3064437"/>
            <a:ext cx="2652682" cy="1428618"/>
          </a:xfrm>
          <a:prstGeom prst="irregularSeal1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F7B16058-B02A-7846-BF17-DBE77B35741A}"/>
              </a:ext>
            </a:extLst>
          </p:cNvPr>
          <p:cNvSpPr txBox="1"/>
          <p:nvPr/>
        </p:nvSpPr>
        <p:spPr>
          <a:xfrm>
            <a:off x="10255134" y="3441162"/>
            <a:ext cx="16743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population changes?</a:t>
            </a:r>
          </a:p>
        </p:txBody>
      </p:sp>
    </p:spTree>
    <p:extLst>
      <p:ext uri="{BB962C8B-B14F-4D97-AF65-F5344CB8AC3E}">
        <p14:creationId xmlns:p14="http://schemas.microsoft.com/office/powerpoint/2010/main" val="371983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ZoneTexte 58">
            <a:extLst>
              <a:ext uri="{FF2B5EF4-FFF2-40B4-BE49-F238E27FC236}">
                <a16:creationId xmlns:a16="http://schemas.microsoft.com/office/drawing/2014/main" id="{71D6B6E1-3156-5C44-95B7-217E0922674B}"/>
              </a:ext>
            </a:extLst>
          </p:cNvPr>
          <p:cNvSpPr txBox="1"/>
          <p:nvPr/>
        </p:nvSpPr>
        <p:spPr>
          <a:xfrm>
            <a:off x="9292500" y="6252233"/>
            <a:ext cx="2782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alpha val="70000"/>
                  </a:schemeClr>
                </a:solidFill>
              </a:rPr>
              <a:t>Léonard HERAULT</a:t>
            </a:r>
          </a:p>
        </p:txBody>
      </p:sp>
      <p:pic>
        <p:nvPicPr>
          <p:cNvPr id="2050" name="Picture 2" descr="Résultat de recherche d'images pour &quot;dogma transcription traduction adn protein&quot;">
            <a:extLst>
              <a:ext uri="{FF2B5EF4-FFF2-40B4-BE49-F238E27FC236}">
                <a16:creationId xmlns:a16="http://schemas.microsoft.com/office/drawing/2014/main" id="{8C3866AA-C814-7A40-9595-4D8B2938C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6" b="32923"/>
          <a:stretch/>
        </p:blipFill>
        <p:spPr bwMode="auto">
          <a:xfrm>
            <a:off x="2680372" y="1487424"/>
            <a:ext cx="6502400" cy="17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2C23C4-E424-FC47-A70E-F3514A136FBD}"/>
              </a:ext>
            </a:extLst>
          </p:cNvPr>
          <p:cNvSpPr txBox="1"/>
          <p:nvPr/>
        </p:nvSpPr>
        <p:spPr>
          <a:xfrm>
            <a:off x="1722491" y="3428586"/>
            <a:ext cx="8219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DNA: “master </a:t>
            </a:r>
            <a:r>
              <a:rPr lang="fr-FR" dirty="0" err="1"/>
              <a:t>blueprint</a:t>
            </a:r>
            <a:r>
              <a:rPr lang="fr-FR" dirty="0"/>
              <a:t>”, </a:t>
            </a:r>
            <a:r>
              <a:rPr lang="fr-FR" dirty="0" err="1"/>
              <a:t>contains</a:t>
            </a:r>
            <a:r>
              <a:rPr lang="fr-FR" dirty="0"/>
              <a:t> all </a:t>
            </a:r>
            <a:r>
              <a:rPr lang="fr-FR" dirty="0" err="1"/>
              <a:t>genetic</a:t>
            </a:r>
            <a:r>
              <a:rPr lang="fr-FR" dirty="0"/>
              <a:t> info of an </a:t>
            </a:r>
            <a:r>
              <a:rPr lang="fr-FR" dirty="0" err="1"/>
              <a:t>organism</a:t>
            </a:r>
            <a:r>
              <a:rPr lang="fr-FR" dirty="0"/>
              <a:t>.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protected</a:t>
            </a:r>
            <a:r>
              <a:rPr lang="fr-FR" dirty="0"/>
              <a:t>;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leaves</a:t>
            </a:r>
            <a:r>
              <a:rPr lang="fr-FR" dirty="0"/>
              <a:t> the nucleus.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RNA: “</a:t>
            </a: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blueprint</a:t>
            </a:r>
            <a:r>
              <a:rPr lang="fr-FR" dirty="0"/>
              <a:t>”, copies </a:t>
            </a:r>
            <a:r>
              <a:rPr lang="fr-FR" dirty="0" err="1"/>
              <a:t>small</a:t>
            </a:r>
            <a:r>
              <a:rPr lang="fr-FR" dirty="0"/>
              <a:t> portions of DNA and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nucleus to </a:t>
            </a:r>
            <a:r>
              <a:rPr lang="fr-FR" dirty="0" err="1"/>
              <a:t>synthesize</a:t>
            </a:r>
            <a:r>
              <a:rPr lang="fr-FR" dirty="0"/>
              <a:t> </a:t>
            </a:r>
            <a:r>
              <a:rPr lang="fr-FR" dirty="0" err="1"/>
              <a:t>proteins</a:t>
            </a:r>
            <a:r>
              <a:rPr lang="fr-FR" dirty="0"/>
              <a:t> at the ribosome.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Proteins</a:t>
            </a:r>
            <a:r>
              <a:rPr lang="fr-FR" dirty="0"/>
              <a:t>: </a:t>
            </a:r>
            <a:r>
              <a:rPr lang="fr-FR" dirty="0" err="1"/>
              <a:t>primary</a:t>
            </a:r>
            <a:r>
              <a:rPr lang="fr-FR" dirty="0"/>
              <a:t> building block of </a:t>
            </a:r>
            <a:r>
              <a:rPr lang="fr-FR" dirty="0" err="1"/>
              <a:t>organisms</a:t>
            </a:r>
            <a:r>
              <a:rPr lang="fr-FR" dirty="0"/>
              <a:t>. A </a:t>
            </a:r>
            <a:r>
              <a:rPr lang="fr-FR" dirty="0" err="1"/>
              <a:t>macromolecule</a:t>
            </a:r>
            <a:r>
              <a:rPr lang="fr-FR" dirty="0"/>
              <a:t> made of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monomers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amino</a:t>
            </a:r>
            <a:r>
              <a:rPr lang="fr-FR" dirty="0"/>
              <a:t> </a:t>
            </a:r>
            <a:r>
              <a:rPr lang="fr-FR" dirty="0" err="1"/>
              <a:t>acids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D2E2EDE5-01DE-4241-A65B-6894C4F05A94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8819706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 dogma of molecular biology</a:t>
            </a:r>
          </a:p>
        </p:txBody>
      </p:sp>
    </p:spTree>
    <p:extLst>
      <p:ext uri="{BB962C8B-B14F-4D97-AF65-F5344CB8AC3E}">
        <p14:creationId xmlns:p14="http://schemas.microsoft.com/office/powerpoint/2010/main" val="27041484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ZoneTexte 58">
            <a:extLst>
              <a:ext uri="{FF2B5EF4-FFF2-40B4-BE49-F238E27FC236}">
                <a16:creationId xmlns:a16="http://schemas.microsoft.com/office/drawing/2014/main" id="{71D6B6E1-3156-5C44-95B7-217E0922674B}"/>
              </a:ext>
            </a:extLst>
          </p:cNvPr>
          <p:cNvSpPr txBox="1"/>
          <p:nvPr/>
        </p:nvSpPr>
        <p:spPr>
          <a:xfrm>
            <a:off x="9292500" y="6252233"/>
            <a:ext cx="2782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solidFill>
                  <a:schemeClr val="bg1">
                    <a:alpha val="70000"/>
                  </a:schemeClr>
                </a:solidFill>
              </a:rPr>
              <a:t>Léonard HERAULT</a:t>
            </a:r>
          </a:p>
        </p:txBody>
      </p:sp>
      <p:pic>
        <p:nvPicPr>
          <p:cNvPr id="2050" name="Picture 2" descr="Résultat de recherche d'images pour &quot;dogma transcription traduction adn protein&quot;">
            <a:extLst>
              <a:ext uri="{FF2B5EF4-FFF2-40B4-BE49-F238E27FC236}">
                <a16:creationId xmlns:a16="http://schemas.microsoft.com/office/drawing/2014/main" id="{8C3866AA-C814-7A40-9595-4D8B2938C4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886" b="32923"/>
          <a:stretch/>
        </p:blipFill>
        <p:spPr bwMode="auto">
          <a:xfrm>
            <a:off x="2680372" y="1487424"/>
            <a:ext cx="6502400" cy="179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DB2C23C4-E424-FC47-A70E-F3514A136FBD}"/>
              </a:ext>
            </a:extLst>
          </p:cNvPr>
          <p:cNvSpPr txBox="1"/>
          <p:nvPr/>
        </p:nvSpPr>
        <p:spPr>
          <a:xfrm>
            <a:off x="1722491" y="3428586"/>
            <a:ext cx="82192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DNA: “master </a:t>
            </a:r>
            <a:r>
              <a:rPr lang="fr-FR" dirty="0" err="1"/>
              <a:t>blueprint</a:t>
            </a:r>
            <a:r>
              <a:rPr lang="fr-FR" dirty="0"/>
              <a:t>”, </a:t>
            </a:r>
            <a:r>
              <a:rPr lang="fr-FR" dirty="0" err="1"/>
              <a:t>contains</a:t>
            </a:r>
            <a:r>
              <a:rPr lang="fr-FR" dirty="0"/>
              <a:t> all </a:t>
            </a:r>
            <a:r>
              <a:rPr lang="fr-FR" dirty="0" err="1"/>
              <a:t>genetic</a:t>
            </a:r>
            <a:r>
              <a:rPr lang="fr-FR" dirty="0"/>
              <a:t> info of an </a:t>
            </a:r>
            <a:r>
              <a:rPr lang="fr-FR" dirty="0" err="1"/>
              <a:t>organism</a:t>
            </a:r>
            <a:r>
              <a:rPr lang="fr-FR" dirty="0"/>
              <a:t>. Must </a:t>
            </a:r>
            <a:r>
              <a:rPr lang="fr-FR" dirty="0" err="1"/>
              <a:t>be</a:t>
            </a:r>
            <a:r>
              <a:rPr lang="fr-FR" dirty="0"/>
              <a:t> </a:t>
            </a:r>
            <a:r>
              <a:rPr lang="fr-FR" dirty="0" err="1"/>
              <a:t>protected</a:t>
            </a:r>
            <a:r>
              <a:rPr lang="fr-FR" dirty="0"/>
              <a:t>; </a:t>
            </a:r>
            <a:r>
              <a:rPr lang="fr-FR" dirty="0" err="1"/>
              <a:t>therefore</a:t>
            </a:r>
            <a:r>
              <a:rPr lang="fr-FR" dirty="0"/>
              <a:t> </a:t>
            </a:r>
            <a:r>
              <a:rPr lang="fr-FR" dirty="0" err="1"/>
              <a:t>it</a:t>
            </a:r>
            <a:r>
              <a:rPr lang="fr-FR" dirty="0"/>
              <a:t> </a:t>
            </a:r>
            <a:r>
              <a:rPr lang="fr-FR" dirty="0" err="1"/>
              <a:t>never</a:t>
            </a:r>
            <a:r>
              <a:rPr lang="fr-FR" dirty="0"/>
              <a:t> </a:t>
            </a:r>
            <a:r>
              <a:rPr lang="fr-FR" dirty="0" err="1"/>
              <a:t>leaves</a:t>
            </a:r>
            <a:r>
              <a:rPr lang="fr-FR" dirty="0"/>
              <a:t> the nucleus.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RNA: “</a:t>
            </a:r>
            <a:r>
              <a:rPr lang="fr-FR" dirty="0" err="1"/>
              <a:t>temporary</a:t>
            </a:r>
            <a:r>
              <a:rPr lang="fr-FR" dirty="0"/>
              <a:t> </a:t>
            </a:r>
            <a:r>
              <a:rPr lang="fr-FR" dirty="0" err="1"/>
              <a:t>blueprint</a:t>
            </a:r>
            <a:r>
              <a:rPr lang="fr-FR" dirty="0"/>
              <a:t>”, copies </a:t>
            </a:r>
            <a:r>
              <a:rPr lang="fr-FR" dirty="0" err="1"/>
              <a:t>small</a:t>
            </a:r>
            <a:r>
              <a:rPr lang="fr-FR" dirty="0"/>
              <a:t> portions of DNA and </a:t>
            </a:r>
            <a:r>
              <a:rPr lang="fr-FR" dirty="0" err="1"/>
              <a:t>can</a:t>
            </a:r>
            <a:r>
              <a:rPr lang="fr-FR" dirty="0"/>
              <a:t> </a:t>
            </a:r>
            <a:r>
              <a:rPr lang="fr-FR" dirty="0" err="1"/>
              <a:t>leave</a:t>
            </a:r>
            <a:r>
              <a:rPr lang="fr-FR" dirty="0"/>
              <a:t> nucleus to </a:t>
            </a:r>
            <a:r>
              <a:rPr lang="fr-FR" dirty="0" err="1"/>
              <a:t>synthesize</a:t>
            </a:r>
            <a:r>
              <a:rPr lang="fr-FR" dirty="0"/>
              <a:t> </a:t>
            </a:r>
            <a:r>
              <a:rPr lang="fr-FR" dirty="0" err="1"/>
              <a:t>proteins</a:t>
            </a:r>
            <a:r>
              <a:rPr lang="fr-FR" dirty="0"/>
              <a:t> at the ribosome.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Proteins</a:t>
            </a:r>
            <a:r>
              <a:rPr lang="fr-FR" dirty="0"/>
              <a:t>: </a:t>
            </a:r>
            <a:r>
              <a:rPr lang="fr-FR" dirty="0" err="1"/>
              <a:t>primary</a:t>
            </a:r>
            <a:r>
              <a:rPr lang="fr-FR" dirty="0"/>
              <a:t> building block of </a:t>
            </a:r>
            <a:r>
              <a:rPr lang="fr-FR" dirty="0" err="1"/>
              <a:t>organisms</a:t>
            </a:r>
            <a:r>
              <a:rPr lang="fr-FR" dirty="0"/>
              <a:t>. A </a:t>
            </a:r>
            <a:r>
              <a:rPr lang="fr-FR" dirty="0" err="1"/>
              <a:t>macromolecule</a:t>
            </a:r>
            <a:r>
              <a:rPr lang="fr-FR" dirty="0"/>
              <a:t> made of </a:t>
            </a:r>
            <a:r>
              <a:rPr lang="fr-FR" dirty="0" err="1"/>
              <a:t>linked</a:t>
            </a:r>
            <a:r>
              <a:rPr lang="fr-FR" dirty="0"/>
              <a:t> </a:t>
            </a:r>
            <a:r>
              <a:rPr lang="fr-FR" dirty="0" err="1"/>
              <a:t>monomers</a:t>
            </a:r>
            <a:r>
              <a:rPr lang="fr-FR" dirty="0"/>
              <a:t> </a:t>
            </a:r>
            <a:r>
              <a:rPr lang="fr-FR" dirty="0" err="1"/>
              <a:t>called</a:t>
            </a:r>
            <a:r>
              <a:rPr lang="fr-FR" dirty="0"/>
              <a:t> </a:t>
            </a:r>
            <a:r>
              <a:rPr lang="fr-FR" dirty="0" err="1"/>
              <a:t>amino</a:t>
            </a:r>
            <a:r>
              <a:rPr lang="fr-FR" dirty="0"/>
              <a:t> </a:t>
            </a:r>
            <a:r>
              <a:rPr lang="fr-FR" dirty="0" err="1"/>
              <a:t>acids</a:t>
            </a:r>
            <a:r>
              <a:rPr lang="fr-FR" dirty="0"/>
              <a:t>.</a:t>
            </a:r>
            <a:endParaRPr lang="en-US" dirty="0"/>
          </a:p>
        </p:txBody>
      </p:sp>
      <p:sp>
        <p:nvSpPr>
          <p:cNvPr id="57" name="Titre 1">
            <a:extLst>
              <a:ext uri="{FF2B5EF4-FFF2-40B4-BE49-F238E27FC236}">
                <a16:creationId xmlns:a16="http://schemas.microsoft.com/office/drawing/2014/main" id="{D2E2EDE5-01DE-4241-A65B-6894C4F05A94}"/>
              </a:ext>
            </a:extLst>
          </p:cNvPr>
          <p:cNvSpPr txBox="1">
            <a:spLocks/>
          </p:cNvSpPr>
          <p:nvPr/>
        </p:nvSpPr>
        <p:spPr>
          <a:xfrm>
            <a:off x="7302" y="3328"/>
            <a:ext cx="8819706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44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Central dogma of molecular biology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B214EA1C-0369-854D-ADD1-4D077BF034B8}"/>
              </a:ext>
            </a:extLst>
          </p:cNvPr>
          <p:cNvSpPr txBox="1"/>
          <p:nvPr/>
        </p:nvSpPr>
        <p:spPr>
          <a:xfrm>
            <a:off x="5480304" y="975283"/>
            <a:ext cx="128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What we measure</a:t>
            </a:r>
          </a:p>
        </p:txBody>
      </p:sp>
      <p:cxnSp>
        <p:nvCxnSpPr>
          <p:cNvPr id="39" name="Connecteur droit avec flèche 38">
            <a:extLst>
              <a:ext uri="{FF2B5EF4-FFF2-40B4-BE49-F238E27FC236}">
                <a16:creationId xmlns:a16="http://schemas.microsoft.com/office/drawing/2014/main" id="{82BD681A-3DDA-D54B-BF04-96A248879F1B}"/>
              </a:ext>
            </a:extLst>
          </p:cNvPr>
          <p:cNvCxnSpPr/>
          <p:nvPr/>
        </p:nvCxnSpPr>
        <p:spPr>
          <a:xfrm>
            <a:off x="6120384" y="1743194"/>
            <a:ext cx="0" cy="53671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1292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er 47">
            <a:extLst>
              <a:ext uri="{FF2B5EF4-FFF2-40B4-BE49-F238E27FC236}">
                <a16:creationId xmlns:a16="http://schemas.microsoft.com/office/drawing/2014/main" id="{ADD8E1A6-335A-B54F-8D0D-2A00A2A2271D}"/>
              </a:ext>
            </a:extLst>
          </p:cNvPr>
          <p:cNvGrpSpPr/>
          <p:nvPr/>
        </p:nvGrpSpPr>
        <p:grpSpPr>
          <a:xfrm flipH="1">
            <a:off x="311463" y="710807"/>
            <a:ext cx="11926921" cy="3969283"/>
            <a:chOff x="16309664" y="5555712"/>
            <a:chExt cx="11812465" cy="3821175"/>
          </a:xfrm>
        </p:grpSpPr>
        <p:pic>
          <p:nvPicPr>
            <p:cNvPr id="5" name="Picture 4" descr="ouris">
              <a:hlinkClick r:id="rId2"/>
              <a:extLst>
                <a:ext uri="{FF2B5EF4-FFF2-40B4-BE49-F238E27FC236}">
                  <a16:creationId xmlns:a16="http://schemas.microsoft.com/office/drawing/2014/main" id="{690D3991-9B4D-3E4B-B6DF-0C4C08820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0650" y="7233160"/>
              <a:ext cx="1490734" cy="128203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6" descr="émur">
              <a:hlinkClick r:id="rId4"/>
              <a:extLst>
                <a:ext uri="{FF2B5EF4-FFF2-40B4-BE49-F238E27FC236}">
                  <a16:creationId xmlns:a16="http://schemas.microsoft.com/office/drawing/2014/main" id="{A601E919-C788-BE41-B105-A8D611BA27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301601" y="6510197"/>
              <a:ext cx="414989" cy="1396703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8" descr="ube">
              <a:hlinkClick r:id="rId6"/>
              <a:extLst>
                <a:ext uri="{FF2B5EF4-FFF2-40B4-BE49-F238E27FC236}">
                  <a16:creationId xmlns:a16="http://schemas.microsoft.com/office/drawing/2014/main" id="{B8989487-DA62-FB4A-8172-BAFA095A18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808245">
              <a:off x="20781863" y="6629795"/>
              <a:ext cx="149627" cy="8977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9" name="Grouper 282">
              <a:extLst>
                <a:ext uri="{FF2B5EF4-FFF2-40B4-BE49-F238E27FC236}">
                  <a16:creationId xmlns:a16="http://schemas.microsoft.com/office/drawing/2014/main" id="{B0A44254-E11F-D24B-9C54-5A63B094E805}"/>
                </a:ext>
              </a:extLst>
            </p:cNvPr>
            <p:cNvGrpSpPr/>
            <p:nvPr/>
          </p:nvGrpSpPr>
          <p:grpSpPr>
            <a:xfrm>
              <a:off x="22474311" y="6456729"/>
              <a:ext cx="451200" cy="1348924"/>
              <a:chOff x="8805733" y="2584709"/>
              <a:chExt cx="451200" cy="1348924"/>
            </a:xfrm>
          </p:grpSpPr>
          <p:sp>
            <p:nvSpPr>
              <p:cNvPr id="37" name="Triangle 36">
                <a:extLst>
                  <a:ext uri="{FF2B5EF4-FFF2-40B4-BE49-F238E27FC236}">
                    <a16:creationId xmlns:a16="http://schemas.microsoft.com/office/drawing/2014/main" id="{66DA865B-E4D9-C94F-8933-BFFCE5C14A70}"/>
                  </a:ext>
                </a:extLst>
              </p:cNvPr>
              <p:cNvSpPr/>
              <p:nvPr/>
            </p:nvSpPr>
            <p:spPr>
              <a:xfrm rot="10800000">
                <a:off x="8843925" y="3696291"/>
                <a:ext cx="368300" cy="237342"/>
              </a:xfrm>
              <a:prstGeom prst="triangle">
                <a:avLst>
                  <a:gd name="adj" fmla="val 46776"/>
                </a:avLst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8EF9C7F-4608-0C40-9415-0189F3A3A9DA}"/>
                  </a:ext>
                </a:extLst>
              </p:cNvPr>
              <p:cNvSpPr/>
              <p:nvPr/>
            </p:nvSpPr>
            <p:spPr>
              <a:xfrm>
                <a:off x="8843925" y="2896191"/>
                <a:ext cx="368300" cy="800100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9A345FF9-17C9-2749-9D86-59E73A58910B}"/>
                  </a:ext>
                </a:extLst>
              </p:cNvPr>
              <p:cNvCxnSpPr/>
              <p:nvPr/>
            </p:nvCxnSpPr>
            <p:spPr>
              <a:xfrm flipV="1">
                <a:off x="8805733" y="2904802"/>
                <a:ext cx="450438" cy="1650"/>
              </a:xfrm>
              <a:prstGeom prst="line">
                <a:avLst/>
              </a:prstGeom>
              <a:ln w="1905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A03E27A4-DA31-F841-94D3-68B6DA6232E2}"/>
                  </a:ext>
                </a:extLst>
              </p:cNvPr>
              <p:cNvCxnSpPr/>
              <p:nvPr/>
            </p:nvCxnSpPr>
            <p:spPr>
              <a:xfrm flipH="1" flipV="1">
                <a:off x="8843256" y="2584709"/>
                <a:ext cx="413677" cy="311097"/>
              </a:xfrm>
              <a:prstGeom prst="line">
                <a:avLst/>
              </a:prstGeom>
              <a:ln w="1905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Ellipse 40">
                <a:extLst>
                  <a:ext uri="{FF2B5EF4-FFF2-40B4-BE49-F238E27FC236}">
                    <a16:creationId xmlns:a16="http://schemas.microsoft.com/office/drawing/2014/main" id="{A35173F7-BCBB-8B4C-850B-B8C77B4085DA}"/>
                  </a:ext>
                </a:extLst>
              </p:cNvPr>
              <p:cNvSpPr/>
              <p:nvPr/>
            </p:nvSpPr>
            <p:spPr>
              <a:xfrm>
                <a:off x="8911878" y="3608843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2" name="Ellipse 41">
                <a:extLst>
                  <a:ext uri="{FF2B5EF4-FFF2-40B4-BE49-F238E27FC236}">
                    <a16:creationId xmlns:a16="http://schemas.microsoft.com/office/drawing/2014/main" id="{05E0195E-93D9-F04A-B341-02759F44C850}"/>
                  </a:ext>
                </a:extLst>
              </p:cNvPr>
              <p:cNvSpPr/>
              <p:nvPr/>
            </p:nvSpPr>
            <p:spPr>
              <a:xfrm>
                <a:off x="8957597" y="3458949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3" name="Ellipse 42">
                <a:extLst>
                  <a:ext uri="{FF2B5EF4-FFF2-40B4-BE49-F238E27FC236}">
                    <a16:creationId xmlns:a16="http://schemas.microsoft.com/office/drawing/2014/main" id="{4616CAC2-687B-AD4F-8DC4-95C7FBEF2542}"/>
                  </a:ext>
                </a:extLst>
              </p:cNvPr>
              <p:cNvSpPr/>
              <p:nvPr/>
            </p:nvSpPr>
            <p:spPr>
              <a:xfrm>
                <a:off x="9003316" y="3715160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4" name="Ellipse 43">
                <a:extLst>
                  <a:ext uri="{FF2B5EF4-FFF2-40B4-BE49-F238E27FC236}">
                    <a16:creationId xmlns:a16="http://schemas.microsoft.com/office/drawing/2014/main" id="{61536759-44A9-1C45-B24B-4F57F0B31E29}"/>
                  </a:ext>
                </a:extLst>
              </p:cNvPr>
              <p:cNvSpPr/>
              <p:nvPr/>
            </p:nvSpPr>
            <p:spPr>
              <a:xfrm>
                <a:off x="8866159" y="3342412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5" name="Ellipse 44">
                <a:extLst>
                  <a:ext uri="{FF2B5EF4-FFF2-40B4-BE49-F238E27FC236}">
                    <a16:creationId xmlns:a16="http://schemas.microsoft.com/office/drawing/2014/main" id="{7AFE6FEE-A997-6D42-82D5-9FB3B1C9EA64}"/>
                  </a:ext>
                </a:extLst>
              </p:cNvPr>
              <p:cNvSpPr/>
              <p:nvPr/>
            </p:nvSpPr>
            <p:spPr>
              <a:xfrm>
                <a:off x="9084070" y="3629707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6" name="Ellipse 45">
                <a:extLst>
                  <a:ext uri="{FF2B5EF4-FFF2-40B4-BE49-F238E27FC236}">
                    <a16:creationId xmlns:a16="http://schemas.microsoft.com/office/drawing/2014/main" id="{DA8A7C6C-880A-1948-9E6A-8252FFE7E465}"/>
                  </a:ext>
                </a:extLst>
              </p:cNvPr>
              <p:cNvSpPr/>
              <p:nvPr/>
            </p:nvSpPr>
            <p:spPr>
              <a:xfrm>
                <a:off x="9106929" y="3319552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7" name="Ellipse 46">
                <a:extLst>
                  <a:ext uri="{FF2B5EF4-FFF2-40B4-BE49-F238E27FC236}">
                    <a16:creationId xmlns:a16="http://schemas.microsoft.com/office/drawing/2014/main" id="{FE785607-DA2D-FF47-B439-A6AEF94F8105}"/>
                  </a:ext>
                </a:extLst>
              </p:cNvPr>
              <p:cNvSpPr/>
              <p:nvPr/>
            </p:nvSpPr>
            <p:spPr>
              <a:xfrm>
                <a:off x="9116988" y="3496492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8" name="Ellipse 47">
                <a:extLst>
                  <a:ext uri="{FF2B5EF4-FFF2-40B4-BE49-F238E27FC236}">
                    <a16:creationId xmlns:a16="http://schemas.microsoft.com/office/drawing/2014/main" id="{021600C1-559A-7943-86AD-133D5E9957B2}"/>
                  </a:ext>
                </a:extLst>
              </p:cNvPr>
              <p:cNvSpPr/>
              <p:nvPr/>
            </p:nvSpPr>
            <p:spPr>
              <a:xfrm>
                <a:off x="8889018" y="3228487"/>
                <a:ext cx="45719" cy="45719"/>
              </a:xfrm>
              <a:prstGeom prst="ellipse">
                <a:avLst/>
              </a:prstGeom>
              <a:solidFill>
                <a:srgbClr val="FF8A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49" name="Ellipse 48">
                <a:extLst>
                  <a:ext uri="{FF2B5EF4-FFF2-40B4-BE49-F238E27FC236}">
                    <a16:creationId xmlns:a16="http://schemas.microsoft.com/office/drawing/2014/main" id="{B9585940-696E-B44A-85F1-71277D8512B3}"/>
                  </a:ext>
                </a:extLst>
              </p:cNvPr>
              <p:cNvSpPr/>
              <p:nvPr/>
            </p:nvSpPr>
            <p:spPr>
              <a:xfrm>
                <a:off x="9019498" y="3573532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0" name="Ellipse 49">
                <a:extLst>
                  <a:ext uri="{FF2B5EF4-FFF2-40B4-BE49-F238E27FC236}">
                    <a16:creationId xmlns:a16="http://schemas.microsoft.com/office/drawing/2014/main" id="{DC2FAED2-F5AA-B049-BB01-ED24ACD8C4A9}"/>
                  </a:ext>
                </a:extLst>
              </p:cNvPr>
              <p:cNvSpPr/>
              <p:nvPr/>
            </p:nvSpPr>
            <p:spPr>
              <a:xfrm>
                <a:off x="8889018" y="3549878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1" name="Ellipse 50">
                <a:extLst>
                  <a:ext uri="{FF2B5EF4-FFF2-40B4-BE49-F238E27FC236}">
                    <a16:creationId xmlns:a16="http://schemas.microsoft.com/office/drawing/2014/main" id="{3CF6ABB7-B777-AB46-A2DF-9DB264B1574D}"/>
                  </a:ext>
                </a:extLst>
              </p:cNvPr>
              <p:cNvSpPr/>
              <p:nvPr/>
            </p:nvSpPr>
            <p:spPr>
              <a:xfrm>
                <a:off x="9065217" y="3414489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2" name="Ellipse 51">
                <a:extLst>
                  <a:ext uri="{FF2B5EF4-FFF2-40B4-BE49-F238E27FC236}">
                    <a16:creationId xmlns:a16="http://schemas.microsoft.com/office/drawing/2014/main" id="{8D96987D-C985-254E-8690-233F0F054C8C}"/>
                  </a:ext>
                </a:extLst>
              </p:cNvPr>
              <p:cNvSpPr/>
              <p:nvPr/>
            </p:nvSpPr>
            <p:spPr>
              <a:xfrm>
                <a:off x="8934737" y="3338283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3" name="Ellipse 52">
                <a:extLst>
                  <a:ext uri="{FF2B5EF4-FFF2-40B4-BE49-F238E27FC236}">
                    <a16:creationId xmlns:a16="http://schemas.microsoft.com/office/drawing/2014/main" id="{ABB08107-369D-7940-AFEE-86225828B227}"/>
                  </a:ext>
                </a:extLst>
              </p:cNvPr>
              <p:cNvSpPr/>
              <p:nvPr/>
            </p:nvSpPr>
            <p:spPr>
              <a:xfrm>
                <a:off x="9103317" y="3578494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4" name="Ellipse 53">
                <a:extLst>
                  <a:ext uri="{FF2B5EF4-FFF2-40B4-BE49-F238E27FC236}">
                    <a16:creationId xmlns:a16="http://schemas.microsoft.com/office/drawing/2014/main" id="{9CDED8A5-1955-B248-86DD-9ED3E7CBC7F1}"/>
                  </a:ext>
                </a:extLst>
              </p:cNvPr>
              <p:cNvSpPr/>
              <p:nvPr/>
            </p:nvSpPr>
            <p:spPr>
              <a:xfrm>
                <a:off x="9026175" y="3226837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5" name="Ellipse 54">
                <a:extLst>
                  <a:ext uri="{FF2B5EF4-FFF2-40B4-BE49-F238E27FC236}">
                    <a16:creationId xmlns:a16="http://schemas.microsoft.com/office/drawing/2014/main" id="{AF1BBD0A-66CB-6D40-B1B1-6DB5EB527FBC}"/>
                  </a:ext>
                </a:extLst>
              </p:cNvPr>
              <p:cNvSpPr/>
              <p:nvPr/>
            </p:nvSpPr>
            <p:spPr>
              <a:xfrm>
                <a:off x="8996638" y="3804652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6" name="Ellipse 55">
                <a:extLst>
                  <a:ext uri="{FF2B5EF4-FFF2-40B4-BE49-F238E27FC236}">
                    <a16:creationId xmlns:a16="http://schemas.microsoft.com/office/drawing/2014/main" id="{815F22B7-374D-484E-B5D9-F92B3B2A242A}"/>
                  </a:ext>
                </a:extLst>
              </p:cNvPr>
              <p:cNvSpPr/>
              <p:nvPr/>
            </p:nvSpPr>
            <p:spPr>
              <a:xfrm>
                <a:off x="8877902" y="3456337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7" name="Ellipse 56">
                <a:extLst>
                  <a:ext uri="{FF2B5EF4-FFF2-40B4-BE49-F238E27FC236}">
                    <a16:creationId xmlns:a16="http://schemas.microsoft.com/office/drawing/2014/main" id="{B5F16214-B572-C948-90BD-39D4554F914A}"/>
                  </a:ext>
                </a:extLst>
              </p:cNvPr>
              <p:cNvSpPr/>
              <p:nvPr/>
            </p:nvSpPr>
            <p:spPr>
              <a:xfrm>
                <a:off x="8965688" y="3665186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8" name="Ellipse 57">
                <a:extLst>
                  <a:ext uri="{FF2B5EF4-FFF2-40B4-BE49-F238E27FC236}">
                    <a16:creationId xmlns:a16="http://schemas.microsoft.com/office/drawing/2014/main" id="{1C2ACB60-4135-114A-9D4C-80F18A614387}"/>
                  </a:ext>
                </a:extLst>
              </p:cNvPr>
              <p:cNvSpPr/>
              <p:nvPr/>
            </p:nvSpPr>
            <p:spPr>
              <a:xfrm>
                <a:off x="9025549" y="3502826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59" name="Ellipse 58">
                <a:extLst>
                  <a:ext uri="{FF2B5EF4-FFF2-40B4-BE49-F238E27FC236}">
                    <a16:creationId xmlns:a16="http://schemas.microsoft.com/office/drawing/2014/main" id="{13AA44A7-0182-A540-A51C-CF7CC8A85EF6}"/>
                  </a:ext>
                </a:extLst>
              </p:cNvPr>
              <p:cNvSpPr/>
              <p:nvPr/>
            </p:nvSpPr>
            <p:spPr>
              <a:xfrm>
                <a:off x="9047352" y="3338282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0" name="Ellipse 59">
                <a:extLst>
                  <a:ext uri="{FF2B5EF4-FFF2-40B4-BE49-F238E27FC236}">
                    <a16:creationId xmlns:a16="http://schemas.microsoft.com/office/drawing/2014/main" id="{B96AB9BD-30F3-F842-B282-67171F373764}"/>
                  </a:ext>
                </a:extLst>
              </p:cNvPr>
              <p:cNvSpPr/>
              <p:nvPr/>
            </p:nvSpPr>
            <p:spPr>
              <a:xfrm>
                <a:off x="8919969" y="3700918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1" name="Ellipse 60">
                <a:extLst>
                  <a:ext uri="{FF2B5EF4-FFF2-40B4-BE49-F238E27FC236}">
                    <a16:creationId xmlns:a16="http://schemas.microsoft.com/office/drawing/2014/main" id="{8997D969-B2AB-4E4C-8795-7482F27F3D61}"/>
                  </a:ext>
                </a:extLst>
              </p:cNvPr>
              <p:cNvSpPr/>
              <p:nvPr/>
            </p:nvSpPr>
            <p:spPr>
              <a:xfrm>
                <a:off x="9139847" y="3400426"/>
                <a:ext cx="45719" cy="45719"/>
              </a:xfrm>
              <a:prstGeom prst="ellipse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2" name="Ellipse 61">
                <a:extLst>
                  <a:ext uri="{FF2B5EF4-FFF2-40B4-BE49-F238E27FC236}">
                    <a16:creationId xmlns:a16="http://schemas.microsoft.com/office/drawing/2014/main" id="{257C2532-FD8A-4D4A-BAEC-5DB26445F338}"/>
                  </a:ext>
                </a:extLst>
              </p:cNvPr>
              <p:cNvSpPr/>
              <p:nvPr/>
            </p:nvSpPr>
            <p:spPr>
              <a:xfrm>
                <a:off x="8965530" y="3265298"/>
                <a:ext cx="45719" cy="45719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3" name="Ellipse 62">
                <a:extLst>
                  <a:ext uri="{FF2B5EF4-FFF2-40B4-BE49-F238E27FC236}">
                    <a16:creationId xmlns:a16="http://schemas.microsoft.com/office/drawing/2014/main" id="{A9A7CE1C-73AD-0146-9556-0E82B5A8B130}"/>
                  </a:ext>
                </a:extLst>
              </p:cNvPr>
              <p:cNvSpPr/>
              <p:nvPr/>
            </p:nvSpPr>
            <p:spPr>
              <a:xfrm>
                <a:off x="8993880" y="3385573"/>
                <a:ext cx="45719" cy="45719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4" name="Ellipse 63">
                <a:extLst>
                  <a:ext uri="{FF2B5EF4-FFF2-40B4-BE49-F238E27FC236}">
                    <a16:creationId xmlns:a16="http://schemas.microsoft.com/office/drawing/2014/main" id="{39C8403A-D4B0-C34A-9618-875AA995FFFD}"/>
                  </a:ext>
                </a:extLst>
              </p:cNvPr>
              <p:cNvSpPr/>
              <p:nvPr/>
            </p:nvSpPr>
            <p:spPr>
              <a:xfrm>
                <a:off x="9111787" y="3262158"/>
                <a:ext cx="45719" cy="45719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5" name="Ellipse 64">
                <a:extLst>
                  <a:ext uri="{FF2B5EF4-FFF2-40B4-BE49-F238E27FC236}">
                    <a16:creationId xmlns:a16="http://schemas.microsoft.com/office/drawing/2014/main" id="{75FC2FC9-262C-8844-91F3-7CA09E910284}"/>
                  </a:ext>
                </a:extLst>
              </p:cNvPr>
              <p:cNvSpPr/>
              <p:nvPr/>
            </p:nvSpPr>
            <p:spPr>
              <a:xfrm>
                <a:off x="9079360" y="3699790"/>
                <a:ext cx="45719" cy="45719"/>
              </a:xfrm>
              <a:prstGeom prst="ellipse">
                <a:avLst/>
              </a:prstGeom>
              <a:solidFill>
                <a:srgbClr val="FF7E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6" name="Ellipse 65">
                <a:extLst>
                  <a:ext uri="{FF2B5EF4-FFF2-40B4-BE49-F238E27FC236}">
                    <a16:creationId xmlns:a16="http://schemas.microsoft.com/office/drawing/2014/main" id="{F9F49A27-6A44-6B4C-8B72-97686504CCDD}"/>
                  </a:ext>
                </a:extLst>
              </p:cNvPr>
              <p:cNvSpPr/>
              <p:nvPr/>
            </p:nvSpPr>
            <p:spPr>
              <a:xfrm>
                <a:off x="9058477" y="3761768"/>
                <a:ext cx="45719" cy="45719"/>
              </a:xfrm>
              <a:prstGeom prst="ellipse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4A702857-5663-F946-BB50-8D13ED468978}"/>
                  </a:ext>
                </a:extLst>
              </p:cNvPr>
              <p:cNvSpPr/>
              <p:nvPr/>
            </p:nvSpPr>
            <p:spPr>
              <a:xfrm>
                <a:off x="8843925" y="2912628"/>
                <a:ext cx="357642" cy="281324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49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1800"/>
              </a:p>
            </p:txBody>
          </p:sp>
          <p:cxnSp>
            <p:nvCxnSpPr>
              <p:cNvPr id="68" name="Connecteur droit 67">
                <a:extLst>
                  <a:ext uri="{FF2B5EF4-FFF2-40B4-BE49-F238E27FC236}">
                    <a16:creationId xmlns:a16="http://schemas.microsoft.com/office/drawing/2014/main" id="{C61E6AEC-2343-684E-860B-0A7736D74F17}"/>
                  </a:ext>
                </a:extLst>
              </p:cNvPr>
              <p:cNvCxnSpPr>
                <a:cxnSpLocks/>
                <a:stCxn id="56" idx="2"/>
              </p:cNvCxnSpPr>
              <p:nvPr/>
            </p:nvCxnSpPr>
            <p:spPr>
              <a:xfrm flipH="1" flipV="1">
                <a:off x="9201567" y="3190080"/>
                <a:ext cx="10658" cy="506211"/>
              </a:xfrm>
              <a:prstGeom prst="line">
                <a:avLst/>
              </a:prstGeom>
              <a:ln w="1270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necteur droit 68">
                <a:extLst>
                  <a:ext uri="{FF2B5EF4-FFF2-40B4-BE49-F238E27FC236}">
                    <a16:creationId xmlns:a16="http://schemas.microsoft.com/office/drawing/2014/main" id="{293FC632-39FF-AF4D-9199-E03635242BC2}"/>
                  </a:ext>
                </a:extLst>
              </p:cNvPr>
              <p:cNvCxnSpPr>
                <a:cxnSpLocks/>
                <a:stCxn id="56" idx="0"/>
                <a:endCxn id="56" idx="2"/>
              </p:cNvCxnSpPr>
              <p:nvPr/>
            </p:nvCxnSpPr>
            <p:spPr>
              <a:xfrm flipV="1">
                <a:off x="9039949" y="3696291"/>
                <a:ext cx="172276" cy="237342"/>
              </a:xfrm>
              <a:prstGeom prst="line">
                <a:avLst/>
              </a:prstGeom>
              <a:ln w="1270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necteur droit 69">
                <a:extLst>
                  <a:ext uri="{FF2B5EF4-FFF2-40B4-BE49-F238E27FC236}">
                    <a16:creationId xmlns:a16="http://schemas.microsoft.com/office/drawing/2014/main" id="{7B0CC0E9-994C-6E4E-B010-660EAA667ECB}"/>
                  </a:ext>
                </a:extLst>
              </p:cNvPr>
              <p:cNvCxnSpPr>
                <a:cxnSpLocks/>
                <a:stCxn id="56" idx="0"/>
              </p:cNvCxnSpPr>
              <p:nvPr/>
            </p:nvCxnSpPr>
            <p:spPr>
              <a:xfrm flipH="1" flipV="1">
                <a:off x="8843256" y="3696291"/>
                <a:ext cx="196693" cy="237342"/>
              </a:xfrm>
              <a:prstGeom prst="line">
                <a:avLst/>
              </a:prstGeom>
              <a:ln w="1270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necteur droit 70">
                <a:extLst>
                  <a:ext uri="{FF2B5EF4-FFF2-40B4-BE49-F238E27FC236}">
                    <a16:creationId xmlns:a16="http://schemas.microsoft.com/office/drawing/2014/main" id="{2D9BE11D-D8EB-7043-B45A-C5BF5F3EC8A7}"/>
                  </a:ext>
                </a:extLst>
              </p:cNvPr>
              <p:cNvCxnSpPr>
                <a:cxnSpLocks/>
                <a:stCxn id="56" idx="4"/>
              </p:cNvCxnSpPr>
              <p:nvPr/>
            </p:nvCxnSpPr>
            <p:spPr>
              <a:xfrm flipV="1">
                <a:off x="8843925" y="3190080"/>
                <a:ext cx="487" cy="506211"/>
              </a:xfrm>
              <a:prstGeom prst="line">
                <a:avLst/>
              </a:prstGeom>
              <a:ln w="12700">
                <a:solidFill>
                  <a:srgbClr val="00549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BFCE7A4D-33B0-B546-A39F-AA8AF65DD3E1}"/>
                </a:ext>
              </a:extLst>
            </p:cNvPr>
            <p:cNvSpPr txBox="1"/>
            <p:nvPr/>
          </p:nvSpPr>
          <p:spPr>
            <a:xfrm>
              <a:off x="21588435" y="5559529"/>
              <a:ext cx="2189122" cy="79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 err="1"/>
                <a:t>HSPCs</a:t>
              </a:r>
              <a:r>
                <a:rPr lang="fr-FR" sz="2400" dirty="0"/>
                <a:t> </a:t>
              </a:r>
              <a:r>
                <a:rPr lang="fr-FR" sz="2400" dirty="0" err="1"/>
                <a:t>Sorting</a:t>
              </a:r>
              <a:r>
                <a:rPr lang="fr-FR" sz="2400" dirty="0"/>
                <a:t> </a:t>
              </a:r>
            </a:p>
            <a:p>
              <a:r>
                <a:rPr lang="fr-FR" sz="2400" dirty="0"/>
                <a:t>LSK, FLT3-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60375BD0-55EF-9F49-BEB6-4C3C4794FEB8}"/>
                </a:ext>
              </a:extLst>
            </p:cNvPr>
            <p:cNvSpPr txBox="1"/>
            <p:nvPr/>
          </p:nvSpPr>
          <p:spPr>
            <a:xfrm>
              <a:off x="26006225" y="5913005"/>
              <a:ext cx="2115904" cy="79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Single </a:t>
              </a:r>
              <a:r>
                <a:rPr lang="fr-FR" sz="2400" dirty="0" err="1"/>
                <a:t>cell</a:t>
              </a:r>
              <a:r>
                <a:rPr lang="fr-FR" sz="2400" dirty="0"/>
                <a:t> capture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3DFEB16-F914-9A41-91D4-960F9E34E821}"/>
                </a:ext>
              </a:extLst>
            </p:cNvPr>
            <p:cNvSpPr txBox="1"/>
            <p:nvPr/>
          </p:nvSpPr>
          <p:spPr>
            <a:xfrm>
              <a:off x="25268687" y="9021336"/>
              <a:ext cx="1829860" cy="355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sz="1800" dirty="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9E71D5D-9FC2-B046-ACA0-166C7184DE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" b="1876"/>
            <a:stretch/>
          </p:blipFill>
          <p:spPr>
            <a:xfrm>
              <a:off x="24798670" y="6118529"/>
              <a:ext cx="2183255" cy="183162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7FA2D7EA-2753-764D-81D2-C56A4032BA37}"/>
                </a:ext>
              </a:extLst>
            </p:cNvPr>
            <p:cNvSpPr txBox="1"/>
            <p:nvPr/>
          </p:nvSpPr>
          <p:spPr>
            <a:xfrm flipH="1">
              <a:off x="24124373" y="6196712"/>
              <a:ext cx="6743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/>
                <a:t>Cells</a:t>
              </a:r>
              <a:endParaRPr lang="fr-FR" sz="1800" dirty="0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6C949A25-E836-D54B-9749-4204807C1FCD}"/>
                </a:ext>
              </a:extLst>
            </p:cNvPr>
            <p:cNvSpPr txBox="1"/>
            <p:nvPr/>
          </p:nvSpPr>
          <p:spPr>
            <a:xfrm flipH="1">
              <a:off x="23998236" y="7410003"/>
              <a:ext cx="7668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/>
                <a:t>Beads</a:t>
              </a:r>
              <a:endParaRPr lang="fr-FR" sz="1800" dirty="0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0E96DE87-99FA-A649-9273-20E30F856588}"/>
                </a:ext>
              </a:extLst>
            </p:cNvPr>
            <p:cNvSpPr txBox="1"/>
            <p:nvPr/>
          </p:nvSpPr>
          <p:spPr>
            <a:xfrm flipH="1">
              <a:off x="25544871" y="5787741"/>
              <a:ext cx="50711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/>
                <a:t>Oil</a:t>
              </a:r>
              <a:endParaRPr lang="fr-FR" sz="1800" dirty="0"/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D9B3DD08-CD3B-4941-8736-1778A582D3F1}"/>
                </a:ext>
              </a:extLst>
            </p:cNvPr>
            <p:cNvSpPr txBox="1"/>
            <p:nvPr/>
          </p:nvSpPr>
          <p:spPr>
            <a:xfrm>
              <a:off x="25590664" y="7927513"/>
              <a:ext cx="519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 err="1"/>
                <a:t>Oil</a:t>
              </a:r>
              <a:endParaRPr lang="fr-FR" sz="1800" dirty="0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1259F800-F49F-D248-9AD0-7B70B8219AD5}"/>
                </a:ext>
              </a:extLst>
            </p:cNvPr>
            <p:cNvSpPr txBox="1"/>
            <p:nvPr/>
          </p:nvSpPr>
          <p:spPr>
            <a:xfrm>
              <a:off x="16309664" y="6751895"/>
              <a:ext cx="1812060" cy="44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Young </a:t>
              </a:r>
              <a:r>
                <a:rPr lang="fr-FR" sz="2400" dirty="0" err="1"/>
                <a:t>mice</a:t>
              </a:r>
              <a:endParaRPr lang="fr-FR" sz="2400" dirty="0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D7F1D4EF-483A-5D42-B87B-F2C2618B3F1B}"/>
                </a:ext>
              </a:extLst>
            </p:cNvPr>
            <p:cNvSpPr txBox="1"/>
            <p:nvPr/>
          </p:nvSpPr>
          <p:spPr>
            <a:xfrm>
              <a:off x="16543002" y="8392637"/>
              <a:ext cx="1345385" cy="444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Old </a:t>
              </a:r>
              <a:r>
                <a:rPr lang="fr-FR" sz="2400" dirty="0" err="1"/>
                <a:t>mice</a:t>
              </a:r>
              <a:endParaRPr lang="fr-FR" sz="2400" dirty="0"/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83424237-81C6-7745-977F-B09D5E30CDEE}"/>
                </a:ext>
              </a:extLst>
            </p:cNvPr>
            <p:cNvCxnSpPr>
              <a:cxnSpLocks/>
              <a:stCxn id="33" idx="3"/>
              <a:endCxn id="6" idx="1"/>
            </p:cNvCxnSpPr>
            <p:nvPr/>
          </p:nvCxnSpPr>
          <p:spPr>
            <a:xfrm>
              <a:off x="18021656" y="6303068"/>
              <a:ext cx="1279945" cy="905481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avec flèche 22">
              <a:extLst>
                <a:ext uri="{FF2B5EF4-FFF2-40B4-BE49-F238E27FC236}">
                  <a16:creationId xmlns:a16="http://schemas.microsoft.com/office/drawing/2014/main" id="{67835C7A-03FF-BC40-8CA2-92DA32EDC2A2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 flipV="1">
              <a:off x="18191384" y="7208549"/>
              <a:ext cx="1110217" cy="665626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C8A16663-A3DC-9248-8102-6BA7491CF792}"/>
                </a:ext>
              </a:extLst>
            </p:cNvPr>
            <p:cNvCxnSpPr/>
            <p:nvPr/>
          </p:nvCxnSpPr>
          <p:spPr>
            <a:xfrm>
              <a:off x="19685086" y="7046285"/>
              <a:ext cx="700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 droit avec flèche 24">
              <a:extLst>
                <a:ext uri="{FF2B5EF4-FFF2-40B4-BE49-F238E27FC236}">
                  <a16:creationId xmlns:a16="http://schemas.microsoft.com/office/drawing/2014/main" id="{D2EC1C8C-8CD5-5346-8BE7-0D84BCFC4214}"/>
                </a:ext>
              </a:extLst>
            </p:cNvPr>
            <p:cNvCxnSpPr/>
            <p:nvPr/>
          </p:nvCxnSpPr>
          <p:spPr>
            <a:xfrm>
              <a:off x="21202578" y="7055948"/>
              <a:ext cx="700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 droit avec flèche 25">
              <a:extLst>
                <a:ext uri="{FF2B5EF4-FFF2-40B4-BE49-F238E27FC236}">
                  <a16:creationId xmlns:a16="http://schemas.microsoft.com/office/drawing/2014/main" id="{D9E65F46-5387-444D-AE8D-E67C3768ABE0}"/>
                </a:ext>
              </a:extLst>
            </p:cNvPr>
            <p:cNvCxnSpPr/>
            <p:nvPr/>
          </p:nvCxnSpPr>
          <p:spPr>
            <a:xfrm>
              <a:off x="23318747" y="7046285"/>
              <a:ext cx="700564" cy="0"/>
            </a:xfrm>
            <a:prstGeom prst="straightConnector1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6D0E2C8-0501-384C-9D01-DCB3B2C34BFA}"/>
                </a:ext>
              </a:extLst>
            </p:cNvPr>
            <p:cNvSpPr txBox="1"/>
            <p:nvPr/>
          </p:nvSpPr>
          <p:spPr>
            <a:xfrm>
              <a:off x="18424521" y="5555712"/>
              <a:ext cx="2879045" cy="799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2400" dirty="0"/>
                <a:t>Isolation of total </a:t>
              </a:r>
              <a:r>
                <a:rPr lang="fr-FR" sz="2400" dirty="0" err="1"/>
                <a:t>bone</a:t>
              </a:r>
              <a:r>
                <a:rPr lang="fr-FR" sz="2400" dirty="0"/>
                <a:t> </a:t>
              </a:r>
              <a:r>
                <a:rPr lang="fr-FR" sz="2400" dirty="0" err="1"/>
                <a:t>marrow</a:t>
              </a:r>
              <a:r>
                <a:rPr lang="fr-FR" sz="2400" dirty="0"/>
                <a:t> </a:t>
              </a:r>
              <a:r>
                <a:rPr lang="fr-FR" sz="2400" dirty="0" err="1"/>
                <a:t>cells</a:t>
              </a:r>
              <a:endParaRPr lang="fr-FR" sz="2400" dirty="0"/>
            </a:p>
          </p:txBody>
        </p:sp>
        <p:cxnSp>
          <p:nvCxnSpPr>
            <p:cNvPr id="29" name="Connecteur en angle 28">
              <a:extLst>
                <a:ext uri="{FF2B5EF4-FFF2-40B4-BE49-F238E27FC236}">
                  <a16:creationId xmlns:a16="http://schemas.microsoft.com/office/drawing/2014/main" id="{FFB83D6C-71CE-7547-BB1A-2B54C1BD7394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rot="10800000" flipH="1" flipV="1">
              <a:off x="26981924" y="7034340"/>
              <a:ext cx="544454" cy="1686848"/>
            </a:xfrm>
            <a:prstGeom prst="bentConnector2">
              <a:avLst/>
            </a:prstGeom>
            <a:ln w="25400">
              <a:solidFill>
                <a:schemeClr val="tx1"/>
              </a:solidFill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Picture 4" descr="ouris">
              <a:hlinkClick r:id="rId2"/>
              <a:extLst>
                <a:ext uri="{FF2B5EF4-FFF2-40B4-BE49-F238E27FC236}">
                  <a16:creationId xmlns:a16="http://schemas.microsoft.com/office/drawing/2014/main" id="{6C4F3CCD-FF64-5942-82BD-1D97688F65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700650" y="5735035"/>
              <a:ext cx="1321006" cy="1136065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2" name="Image 71">
            <a:extLst>
              <a:ext uri="{FF2B5EF4-FFF2-40B4-BE49-F238E27FC236}">
                <a16:creationId xmlns:a16="http://schemas.microsoft.com/office/drawing/2014/main" id="{24F6CE26-0ABD-AE4C-9DB0-5451C4141D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3921" y="3272503"/>
            <a:ext cx="2818676" cy="2423073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12803200-0B8E-6446-BBA8-D0C6BB49F1BD}"/>
              </a:ext>
            </a:extLst>
          </p:cNvPr>
          <p:cNvSpPr txBox="1"/>
          <p:nvPr/>
        </p:nvSpPr>
        <p:spPr>
          <a:xfrm>
            <a:off x="8868413" y="4680090"/>
            <a:ext cx="356969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Sample integration, cell clustering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Pseudotime</a:t>
            </a:r>
            <a:r>
              <a:rPr lang="en-US" sz="2400" dirty="0"/>
              <a:t> ordering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Regulon analysis </a:t>
            </a:r>
          </a:p>
        </p:txBody>
      </p:sp>
      <p:sp>
        <p:nvSpPr>
          <p:cNvPr id="76" name="Titre 1">
            <a:extLst>
              <a:ext uri="{FF2B5EF4-FFF2-40B4-BE49-F238E27FC236}">
                <a16:creationId xmlns:a16="http://schemas.microsoft.com/office/drawing/2014/main" id="{EF5009E5-AF5B-C447-A995-C1B7F8585B53}"/>
              </a:ext>
            </a:extLst>
          </p:cNvPr>
          <p:cNvSpPr txBox="1">
            <a:spLocks/>
          </p:cNvSpPr>
          <p:nvPr/>
        </p:nvSpPr>
        <p:spPr>
          <a:xfrm>
            <a:off x="-32891" y="3328"/>
            <a:ext cx="4486925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Strategy overview</a:t>
            </a:r>
          </a:p>
        </p:txBody>
      </p:sp>
      <p:pic>
        <p:nvPicPr>
          <p:cNvPr id="73" name="Image 72">
            <a:extLst>
              <a:ext uri="{FF2B5EF4-FFF2-40B4-BE49-F238E27FC236}">
                <a16:creationId xmlns:a16="http://schemas.microsoft.com/office/drawing/2014/main" id="{78296F84-FEF3-C744-9308-0F149A22F18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634" r="25934"/>
          <a:stretch/>
        </p:blipFill>
        <p:spPr>
          <a:xfrm>
            <a:off x="4114698" y="5546645"/>
            <a:ext cx="1499637" cy="1318374"/>
          </a:xfrm>
          <a:prstGeom prst="rect">
            <a:avLst/>
          </a:prstGeom>
        </p:spPr>
      </p:pic>
      <p:graphicFrame>
        <p:nvGraphicFramePr>
          <p:cNvPr id="77" name="Tableau 76">
            <a:extLst>
              <a:ext uri="{FF2B5EF4-FFF2-40B4-BE49-F238E27FC236}">
                <a16:creationId xmlns:a16="http://schemas.microsoft.com/office/drawing/2014/main" id="{694B8B20-FE33-EB4E-8DC3-BEE6F8FE0F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2563684"/>
              </p:ext>
            </p:extLst>
          </p:nvPr>
        </p:nvGraphicFramePr>
        <p:xfrm>
          <a:off x="167519" y="4310758"/>
          <a:ext cx="2869430" cy="138659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63639">
                  <a:extLst>
                    <a:ext uri="{9D8B030D-6E8A-4147-A177-3AD203B41FA5}">
                      <a16:colId xmlns:a16="http://schemas.microsoft.com/office/drawing/2014/main" val="4094555867"/>
                    </a:ext>
                  </a:extLst>
                </a:gridCol>
                <a:gridCol w="688859">
                  <a:extLst>
                    <a:ext uri="{9D8B030D-6E8A-4147-A177-3AD203B41FA5}">
                      <a16:colId xmlns:a16="http://schemas.microsoft.com/office/drawing/2014/main" val="3866026304"/>
                    </a:ext>
                  </a:extLst>
                </a:gridCol>
                <a:gridCol w="711580">
                  <a:extLst>
                    <a:ext uri="{9D8B030D-6E8A-4147-A177-3AD203B41FA5}">
                      <a16:colId xmlns:a16="http://schemas.microsoft.com/office/drawing/2014/main" val="3131028032"/>
                    </a:ext>
                  </a:extLst>
                </a:gridCol>
                <a:gridCol w="705352">
                  <a:extLst>
                    <a:ext uri="{9D8B030D-6E8A-4147-A177-3AD203B41FA5}">
                      <a16:colId xmlns:a16="http://schemas.microsoft.com/office/drawing/2014/main" val="2475000965"/>
                    </a:ext>
                  </a:extLst>
                </a:gridCol>
              </a:tblGrid>
              <a:tr h="291603"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Cell 1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Cell k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Cell n</a:t>
                      </a:r>
                    </a:p>
                  </a:txBody>
                  <a:tcPr>
                    <a:solidFill>
                      <a:srgbClr val="00919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9798250"/>
                  </a:ext>
                </a:extLst>
              </a:tr>
              <a:tr h="310979">
                <a:tc>
                  <a:txBody>
                    <a:bodyPr/>
                    <a:lstStyle/>
                    <a:p>
                      <a:r>
                        <a:rPr lang="en-US" sz="1400" dirty="0"/>
                        <a:t>Gene 1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0.7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3.8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777577"/>
                  </a:ext>
                </a:extLst>
              </a:tr>
              <a:tr h="310979">
                <a:tc>
                  <a:txBody>
                    <a:bodyPr/>
                    <a:lstStyle/>
                    <a:p>
                      <a:r>
                        <a:rPr lang="en-US" sz="1400" dirty="0"/>
                        <a:t>Gene k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3.2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2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71983"/>
                  </a:ext>
                </a:extLst>
              </a:tr>
              <a:tr h="459833">
                <a:tc>
                  <a:txBody>
                    <a:bodyPr/>
                    <a:lstStyle/>
                    <a:p>
                      <a:r>
                        <a:rPr lang="en-US" sz="1400" dirty="0"/>
                        <a:t>Gene m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5.1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>
                    <a:solidFill>
                      <a:srgbClr val="009193">
                        <a:alpha val="14902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9639240"/>
                  </a:ext>
                </a:extLst>
              </a:tr>
            </a:tbl>
          </a:graphicData>
        </a:graphic>
      </p:graphicFrame>
      <p:cxnSp>
        <p:nvCxnSpPr>
          <p:cNvPr id="78" name="Connecteur droit avec flèche 77">
            <a:extLst>
              <a:ext uri="{FF2B5EF4-FFF2-40B4-BE49-F238E27FC236}">
                <a16:creationId xmlns:a16="http://schemas.microsoft.com/office/drawing/2014/main" id="{B85F2661-C511-0E4A-9A16-765883D760AF}"/>
              </a:ext>
            </a:extLst>
          </p:cNvPr>
          <p:cNvCxnSpPr>
            <a:cxnSpLocks/>
          </p:cNvCxnSpPr>
          <p:nvPr/>
        </p:nvCxnSpPr>
        <p:spPr>
          <a:xfrm flipH="1">
            <a:off x="3192553" y="4999760"/>
            <a:ext cx="1092800" cy="0"/>
          </a:xfrm>
          <a:prstGeom prst="straightConnector1">
            <a:avLst/>
          </a:prstGeom>
          <a:ln w="25400">
            <a:solidFill>
              <a:schemeClr val="tx1"/>
            </a:solidFill>
            <a:headEnd type="triangl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9" name="Graphique 20">
            <a:extLst>
              <a:ext uri="{FF2B5EF4-FFF2-40B4-BE49-F238E27FC236}">
                <a16:creationId xmlns:a16="http://schemas.microsoft.com/office/drawing/2014/main" id="{C0656D07-AB4F-CC47-80CC-87EC72CE12BA}"/>
              </a:ext>
            </a:extLst>
          </p:cNvPr>
          <p:cNvPicPr/>
          <p:nvPr/>
        </p:nvPicPr>
        <p:blipFill>
          <a:blip r:embed="rId11"/>
          <a:stretch/>
        </p:blipFill>
        <p:spPr>
          <a:xfrm>
            <a:off x="6590708" y="4310757"/>
            <a:ext cx="2370909" cy="2370909"/>
          </a:xfrm>
          <a:prstGeom prst="rect">
            <a:avLst/>
          </a:prstGeom>
          <a:ln>
            <a:noFill/>
          </a:ln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FF8C03EA-1CF6-2E4D-8A15-411442809585}"/>
              </a:ext>
            </a:extLst>
          </p:cNvPr>
          <p:cNvSpPr txBox="1"/>
          <p:nvPr/>
        </p:nvSpPr>
        <p:spPr>
          <a:xfrm>
            <a:off x="311462" y="5882666"/>
            <a:ext cx="3247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 = 15 000 (1/2 young, 1/2 old)</a:t>
            </a:r>
          </a:p>
          <a:p>
            <a:r>
              <a:rPr lang="en-US" dirty="0"/>
              <a:t>m = 10 000</a:t>
            </a:r>
          </a:p>
        </p:txBody>
      </p:sp>
    </p:spTree>
    <p:extLst>
      <p:ext uri="{BB962C8B-B14F-4D97-AF65-F5344CB8AC3E}">
        <p14:creationId xmlns:p14="http://schemas.microsoft.com/office/powerpoint/2010/main" val="2502219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A0DCB29-1D6D-A74B-BAAA-D52AFA6CB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533" y="830736"/>
            <a:ext cx="8119723" cy="585575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0A72E07-882A-434E-97BF-82FE6CF83CD1}"/>
              </a:ext>
            </a:extLst>
          </p:cNvPr>
          <p:cNvSpPr/>
          <p:nvPr/>
        </p:nvSpPr>
        <p:spPr>
          <a:xfrm>
            <a:off x="8851392" y="6532602"/>
            <a:ext cx="33406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i="1" dirty="0"/>
              <a:t>Campbell, Kieran &amp; </a:t>
            </a:r>
            <a:r>
              <a:rPr lang="en-US" sz="1400" i="1" dirty="0" err="1"/>
              <a:t>Yau</a:t>
            </a:r>
            <a:r>
              <a:rPr lang="en-US" sz="1400" i="1" dirty="0"/>
              <a:t>, Christopher. (2016)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07E29677-77DF-5549-9FAA-02CFCDE12903}"/>
              </a:ext>
            </a:extLst>
          </p:cNvPr>
          <p:cNvSpPr txBox="1">
            <a:spLocks/>
          </p:cNvSpPr>
          <p:nvPr/>
        </p:nvSpPr>
        <p:spPr>
          <a:xfrm>
            <a:off x="-32891" y="3328"/>
            <a:ext cx="5165723" cy="700806"/>
          </a:xfrm>
          <a:prstGeom prst="rect">
            <a:avLst/>
          </a:prstGeom>
          <a:gradFill flip="none" rotWithShape="1">
            <a:gsLst>
              <a:gs pos="26000">
                <a:schemeClr val="bg1"/>
              </a:gs>
              <a:gs pos="41000">
                <a:srgbClr val="009193"/>
              </a:gs>
              <a:gs pos="100000">
                <a:schemeClr val="tx1"/>
              </a:gs>
            </a:gsLst>
            <a:lin ang="15000000" scaled="0"/>
            <a:tileRect/>
          </a:gra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3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Pseudotime</a:t>
            </a:r>
            <a:r>
              <a:rPr lang="en-GB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ordering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9A0699D-B6E7-734D-8BFB-9F532A53AB23}"/>
              </a:ext>
            </a:extLst>
          </p:cNvPr>
          <p:cNvSpPr txBox="1"/>
          <p:nvPr/>
        </p:nvSpPr>
        <p:spPr>
          <a:xfrm>
            <a:off x="654908" y="1260389"/>
            <a:ext cx="11368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Stem cell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34EC72C-F099-AB45-B47A-B2CCC47E4E23}"/>
              </a:ext>
            </a:extLst>
          </p:cNvPr>
          <p:cNvSpPr txBox="1"/>
          <p:nvPr/>
        </p:nvSpPr>
        <p:spPr>
          <a:xfrm>
            <a:off x="9425059" y="1260389"/>
            <a:ext cx="193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Differentiated cell</a:t>
            </a:r>
          </a:p>
        </p:txBody>
      </p:sp>
    </p:spTree>
    <p:extLst>
      <p:ext uri="{BB962C8B-B14F-4D97-AF65-F5344CB8AC3E}">
        <p14:creationId xmlns:p14="http://schemas.microsoft.com/office/powerpoint/2010/main" val="1144386000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5832</TotalTime>
  <Words>753</Words>
  <Application>Microsoft Macintosh PowerPoint</Application>
  <PresentationFormat>Grand écran</PresentationFormat>
  <Paragraphs>318</Paragraphs>
  <Slides>21</Slides>
  <Notes>0</Notes>
  <HiddenSlides>9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27" baseType="lpstr">
      <vt:lpstr>Arial</vt:lpstr>
      <vt:lpstr>Arial Black</vt:lpstr>
      <vt:lpstr>Calibri</vt:lpstr>
      <vt:lpstr>Calibri Light</vt:lpstr>
      <vt:lpstr>DejaVu Sans</vt:lpstr>
      <vt:lpstr>Thème Office</vt:lpstr>
      <vt:lpstr>Analysis of early hematopoiesis aging with  single cell RNA-seq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Microsoft Office User</dc:creator>
  <cp:lastModifiedBy>Microsoft Office User</cp:lastModifiedBy>
  <cp:revision>69</cp:revision>
  <dcterms:created xsi:type="dcterms:W3CDTF">2019-09-12T08:10:29Z</dcterms:created>
  <dcterms:modified xsi:type="dcterms:W3CDTF">2020-02-26T15:01:02Z</dcterms:modified>
</cp:coreProperties>
</file>